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1" r:id="rId3"/>
    <p:sldId id="272"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168" autoAdjust="0"/>
  </p:normalViewPr>
  <p:slideViewPr>
    <p:cSldViewPr snapToGrid="0">
      <p:cViewPr varScale="1">
        <p:scale>
          <a:sx n="66" d="100"/>
          <a:sy n="66" d="100"/>
        </p:scale>
        <p:origin x="632" y="27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chatz" userId="548d927d-8310-4808-8c3c-e3ad32928ab6" providerId="ADAL" clId="{D038AC16-18BA-4017-995A-44D80C5EA0B7}"/>
    <pc:docChg chg="undo custSel delSld modSld">
      <pc:chgData name="Paul Schatz" userId="548d927d-8310-4808-8c3c-e3ad32928ab6" providerId="ADAL" clId="{D038AC16-18BA-4017-995A-44D80C5EA0B7}" dt="2026-04-27T14:24:05.412" v="1374" actId="20577"/>
      <pc:docMkLst>
        <pc:docMk/>
      </pc:docMkLst>
      <pc:sldChg chg="modSp mod">
        <pc:chgData name="Paul Schatz" userId="548d927d-8310-4808-8c3c-e3ad32928ab6" providerId="ADAL" clId="{D038AC16-18BA-4017-995A-44D80C5EA0B7}" dt="2026-04-27T14:15:08.527" v="1260" actId="20577"/>
        <pc:sldMkLst>
          <pc:docMk/>
          <pc:sldMk cId="343777903" sldId="256"/>
        </pc:sldMkLst>
        <pc:spChg chg="mod">
          <ac:chgData name="Paul Schatz" userId="548d927d-8310-4808-8c3c-e3ad32928ab6" providerId="ADAL" clId="{D038AC16-18BA-4017-995A-44D80C5EA0B7}" dt="2026-04-27T14:15:08.527" v="1260" actId="20577"/>
          <ac:spMkLst>
            <pc:docMk/>
            <pc:sldMk cId="343777903" sldId="256"/>
            <ac:spMk id="2" creationId="{575CD0E7-43E4-7E79-58CC-FE41243AE95C}"/>
          </ac:spMkLst>
        </pc:spChg>
        <pc:spChg chg="mod">
          <ac:chgData name="Paul Schatz" userId="548d927d-8310-4808-8c3c-e3ad32928ab6" providerId="ADAL" clId="{D038AC16-18BA-4017-995A-44D80C5EA0B7}" dt="2026-04-27T03:39:14.585" v="1134" actId="20577"/>
          <ac:spMkLst>
            <pc:docMk/>
            <pc:sldMk cId="343777903" sldId="256"/>
            <ac:spMk id="3" creationId="{E1288F0E-86C2-DD03-56C3-946A64F2D9B7}"/>
          </ac:spMkLst>
        </pc:spChg>
      </pc:sldChg>
      <pc:sldChg chg="addSp delSp modSp mod">
        <pc:chgData name="Paul Schatz" userId="548d927d-8310-4808-8c3c-e3ad32928ab6" providerId="ADAL" clId="{D038AC16-18BA-4017-995A-44D80C5EA0B7}" dt="2026-04-27T14:21:47.462" v="1359" actId="20577"/>
        <pc:sldMkLst>
          <pc:docMk/>
          <pc:sldMk cId="521788636" sldId="263"/>
        </pc:sldMkLst>
        <pc:spChg chg="mod">
          <ac:chgData name="Paul Schatz" userId="548d927d-8310-4808-8c3c-e3ad32928ab6" providerId="ADAL" clId="{D038AC16-18BA-4017-995A-44D80C5EA0B7}" dt="2026-04-27T14:21:06.761" v="1318" actId="20577"/>
          <ac:spMkLst>
            <pc:docMk/>
            <pc:sldMk cId="521788636" sldId="263"/>
            <ac:spMk id="7" creationId="{70189D98-DC65-2532-F785-F8B70984A3DC}"/>
          </ac:spMkLst>
        </pc:spChg>
        <pc:spChg chg="mod">
          <ac:chgData name="Paul Schatz" userId="548d927d-8310-4808-8c3c-e3ad32928ab6" providerId="ADAL" clId="{D038AC16-18BA-4017-995A-44D80C5EA0B7}" dt="2026-04-27T14:21:47.462" v="1359" actId="20577"/>
          <ac:spMkLst>
            <pc:docMk/>
            <pc:sldMk cId="521788636" sldId="263"/>
            <ac:spMk id="12" creationId="{C4719942-DCE2-D65F-2A8A-9892BEBB5614}"/>
          </ac:spMkLst>
        </pc:spChg>
        <pc:picChg chg="add del mod">
          <ac:chgData name="Paul Schatz" userId="548d927d-8310-4808-8c3c-e3ad32928ab6" providerId="ADAL" clId="{D038AC16-18BA-4017-995A-44D80C5EA0B7}" dt="2026-04-27T03:47:46.434" v="1199" actId="478"/>
          <ac:picMkLst>
            <pc:docMk/>
            <pc:sldMk cId="521788636" sldId="263"/>
            <ac:picMk id="3" creationId="{B6F4B095-3C1D-07B1-E538-0D07D2F546E4}"/>
          </ac:picMkLst>
        </pc:picChg>
        <pc:picChg chg="add del mod">
          <ac:chgData name="Paul Schatz" userId="548d927d-8310-4808-8c3c-e3ad32928ab6" providerId="ADAL" clId="{D038AC16-18BA-4017-995A-44D80C5EA0B7}" dt="2026-04-27T03:49:09.798" v="1202" actId="478"/>
          <ac:picMkLst>
            <pc:docMk/>
            <pc:sldMk cId="521788636" sldId="263"/>
            <ac:picMk id="4" creationId="{A80083A7-2FDD-9CF3-3550-AF787601A5AC}"/>
          </ac:picMkLst>
        </pc:picChg>
        <pc:picChg chg="add del mod">
          <ac:chgData name="Paul Schatz" userId="548d927d-8310-4808-8c3c-e3ad32928ab6" providerId="ADAL" clId="{D038AC16-18BA-4017-995A-44D80C5EA0B7}" dt="2026-04-27T03:54:49.682" v="1217" actId="478"/>
          <ac:picMkLst>
            <pc:docMk/>
            <pc:sldMk cId="521788636" sldId="263"/>
            <ac:picMk id="6" creationId="{BEF2B8D8-8866-F8D4-41CB-E0F6170C130E}"/>
          </ac:picMkLst>
        </pc:picChg>
        <pc:picChg chg="add mod">
          <ac:chgData name="Paul Schatz" userId="548d927d-8310-4808-8c3c-e3ad32928ab6" providerId="ADAL" clId="{D038AC16-18BA-4017-995A-44D80C5EA0B7}" dt="2026-04-27T03:55:05.994" v="1220" actId="1076"/>
          <ac:picMkLst>
            <pc:docMk/>
            <pc:sldMk cId="521788636" sldId="263"/>
            <ac:picMk id="9" creationId="{EAD3EE12-2567-16A0-FAF3-621ACDD6E2F4}"/>
          </ac:picMkLst>
        </pc:picChg>
      </pc:sldChg>
      <pc:sldChg chg="addSp delSp modSp mod">
        <pc:chgData name="Paul Schatz" userId="548d927d-8310-4808-8c3c-e3ad32928ab6" providerId="ADAL" clId="{D038AC16-18BA-4017-995A-44D80C5EA0B7}" dt="2026-04-27T14:24:05.412" v="1374" actId="20577"/>
        <pc:sldMkLst>
          <pc:docMk/>
          <pc:sldMk cId="2596280753" sldId="264"/>
        </pc:sldMkLst>
        <pc:spChg chg="mod">
          <ac:chgData name="Paul Schatz" userId="548d927d-8310-4808-8c3c-e3ad32928ab6" providerId="ADAL" clId="{D038AC16-18BA-4017-995A-44D80C5EA0B7}" dt="2026-04-27T14:21:23.516" v="1329" actId="20577"/>
          <ac:spMkLst>
            <pc:docMk/>
            <pc:sldMk cId="2596280753" sldId="264"/>
            <ac:spMk id="2" creationId="{A18FF2CF-3235-FB87-323D-B09E9F155373}"/>
          </ac:spMkLst>
        </pc:spChg>
        <pc:spChg chg="mod">
          <ac:chgData name="Paul Schatz" userId="548d927d-8310-4808-8c3c-e3ad32928ab6" providerId="ADAL" clId="{D038AC16-18BA-4017-995A-44D80C5EA0B7}" dt="2026-04-27T14:24:05.412" v="1374" actId="20577"/>
          <ac:spMkLst>
            <pc:docMk/>
            <pc:sldMk cId="2596280753" sldId="264"/>
            <ac:spMk id="5" creationId="{DA765B0F-2686-84B7-EE19-273D897A6EFC}"/>
          </ac:spMkLst>
        </pc:spChg>
        <pc:picChg chg="add del mod">
          <ac:chgData name="Paul Schatz" userId="548d927d-8310-4808-8c3c-e3ad32928ab6" providerId="ADAL" clId="{D038AC16-18BA-4017-995A-44D80C5EA0B7}" dt="2026-04-27T03:56:13.679" v="1230" actId="478"/>
          <ac:picMkLst>
            <pc:docMk/>
            <pc:sldMk cId="2596280753" sldId="264"/>
            <ac:picMk id="4" creationId="{8D0E3F27-3412-2BAD-0DD7-1D9F4EFE5342}"/>
          </ac:picMkLst>
        </pc:picChg>
        <pc:picChg chg="add del mod">
          <ac:chgData name="Paul Schatz" userId="548d927d-8310-4808-8c3c-e3ad32928ab6" providerId="ADAL" clId="{D038AC16-18BA-4017-995A-44D80C5EA0B7}" dt="2026-04-27T03:57:21.709" v="1236" actId="478"/>
          <ac:picMkLst>
            <pc:docMk/>
            <pc:sldMk cId="2596280753" sldId="264"/>
            <ac:picMk id="7" creationId="{CE12DBBE-A033-419D-2616-34CA0A26C941}"/>
          </ac:picMkLst>
        </pc:picChg>
        <pc:picChg chg="add del mod">
          <ac:chgData name="Paul Schatz" userId="548d927d-8310-4808-8c3c-e3ad32928ab6" providerId="ADAL" clId="{D038AC16-18BA-4017-995A-44D80C5EA0B7}" dt="2026-04-27T03:58:51.064" v="1242" actId="478"/>
          <ac:picMkLst>
            <pc:docMk/>
            <pc:sldMk cId="2596280753" sldId="264"/>
            <ac:picMk id="9" creationId="{403F5D69-39CF-6666-BAD3-A721C295DA95}"/>
          </ac:picMkLst>
        </pc:picChg>
        <pc:picChg chg="add del mod">
          <ac:chgData name="Paul Schatz" userId="548d927d-8310-4808-8c3c-e3ad32928ab6" providerId="ADAL" clId="{D038AC16-18BA-4017-995A-44D80C5EA0B7}" dt="2026-04-27T03:52:56.552" v="1205" actId="478"/>
          <ac:picMkLst>
            <pc:docMk/>
            <pc:sldMk cId="2596280753" sldId="264"/>
            <ac:picMk id="10" creationId="{39BFC007-D579-6BA1-F8BA-02714673D5BB}"/>
          </ac:picMkLst>
        </pc:picChg>
        <pc:picChg chg="add mod">
          <ac:chgData name="Paul Schatz" userId="548d927d-8310-4808-8c3c-e3ad32928ab6" providerId="ADAL" clId="{D038AC16-18BA-4017-995A-44D80C5EA0B7}" dt="2026-04-27T03:59:36.334" v="1251" actId="1076"/>
          <ac:picMkLst>
            <pc:docMk/>
            <pc:sldMk cId="2596280753" sldId="264"/>
            <ac:picMk id="12" creationId="{88A54F45-C89C-A0FE-D214-94762187E751}"/>
          </ac:picMkLst>
        </pc:picChg>
      </pc:sldChg>
      <pc:sldChg chg="modSp mod modNotesTx">
        <pc:chgData name="Paul Schatz" userId="548d927d-8310-4808-8c3c-e3ad32928ab6" providerId="ADAL" clId="{D038AC16-18BA-4017-995A-44D80C5EA0B7}" dt="2026-04-10T13:48:35.866" v="86" actId="20577"/>
        <pc:sldMkLst>
          <pc:docMk/>
          <pc:sldMk cId="1545181602" sldId="271"/>
        </pc:sldMkLst>
        <pc:spChg chg="mod">
          <ac:chgData name="Paul Schatz" userId="548d927d-8310-4808-8c3c-e3ad32928ab6" providerId="ADAL" clId="{D038AC16-18BA-4017-995A-44D80C5EA0B7}" dt="2026-04-10T13:48:35.866" v="86" actId="20577"/>
          <ac:spMkLst>
            <pc:docMk/>
            <pc:sldMk cId="1545181602" sldId="271"/>
            <ac:spMk id="4" creationId="{DE2C6B1A-377E-4124-6308-F1F7A18CA1F9}"/>
          </ac:spMkLst>
        </pc:spChg>
      </pc:sldChg>
      <pc:sldChg chg="modSp mod">
        <pc:chgData name="Paul Schatz" userId="548d927d-8310-4808-8c3c-e3ad32928ab6" providerId="ADAL" clId="{D038AC16-18BA-4017-995A-44D80C5EA0B7}" dt="2026-04-27T14:17:44.300" v="1306" actId="20577"/>
        <pc:sldMkLst>
          <pc:docMk/>
          <pc:sldMk cId="2489452917" sldId="272"/>
        </pc:sldMkLst>
        <pc:spChg chg="mod">
          <ac:chgData name="Paul Schatz" userId="548d927d-8310-4808-8c3c-e3ad32928ab6" providerId="ADAL" clId="{D038AC16-18BA-4017-995A-44D80C5EA0B7}" dt="2026-04-21T15:29:47.813" v="985" actId="20577"/>
          <ac:spMkLst>
            <pc:docMk/>
            <pc:sldMk cId="2489452917" sldId="272"/>
            <ac:spMk id="5" creationId="{30E30415-8884-EFD2-2A8B-0F35DED8379A}"/>
          </ac:spMkLst>
        </pc:spChg>
        <pc:spChg chg="mod">
          <ac:chgData name="Paul Schatz" userId="548d927d-8310-4808-8c3c-e3ad32928ab6" providerId="ADAL" clId="{D038AC16-18BA-4017-995A-44D80C5EA0B7}" dt="2026-04-27T14:17:44.300" v="1306" actId="20577"/>
          <ac:spMkLst>
            <pc:docMk/>
            <pc:sldMk cId="2489452917" sldId="272"/>
            <ac:spMk id="6" creationId="{82F26588-CA9A-6713-7D6F-B295AED5EF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0A69B-A485-48F1-BD52-6D1708A08FDA}"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9EB8C-24C1-40E3-A352-33E9B66268AB}" type="slidenum">
              <a:rPr lang="en-US" smtClean="0"/>
              <a:t>‹#›</a:t>
            </a:fld>
            <a:endParaRPr lang="en-US"/>
          </a:p>
        </p:txBody>
      </p:sp>
    </p:spTree>
    <p:extLst>
      <p:ext uri="{BB962C8B-B14F-4D97-AF65-F5344CB8AC3E}">
        <p14:creationId xmlns:p14="http://schemas.microsoft.com/office/powerpoint/2010/main" val="60929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p:txBody>
      </p:sp>
      <p:sp>
        <p:nvSpPr>
          <p:cNvPr id="4" name="Slide Number Placeholder 3"/>
          <p:cNvSpPr>
            <a:spLocks noGrp="1"/>
          </p:cNvSpPr>
          <p:nvPr>
            <p:ph type="sldNum" sz="quarter" idx="5"/>
          </p:nvPr>
        </p:nvSpPr>
        <p:spPr/>
        <p:txBody>
          <a:bodyPr/>
          <a:lstStyle/>
          <a:p>
            <a:fld id="{3FD9EB8C-24C1-40E3-A352-33E9B66268AB}" type="slidenum">
              <a:rPr lang="en-US" smtClean="0"/>
              <a:t>1</a:t>
            </a:fld>
            <a:endParaRPr lang="en-US"/>
          </a:p>
        </p:txBody>
      </p:sp>
    </p:spTree>
    <p:extLst>
      <p:ext uri="{BB962C8B-B14F-4D97-AF65-F5344CB8AC3E}">
        <p14:creationId xmlns:p14="http://schemas.microsoft.com/office/powerpoint/2010/main" val="116836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run the AAUDE NCAA tournament pools for the men’s and women’s tournaments. I want to briefly recognize the winners of this years’ pools.</a:t>
            </a:r>
          </a:p>
          <a:p>
            <a:r>
              <a:rPr lang="en-US" dirty="0"/>
              <a:t>For women, 26 participants</a:t>
            </a:r>
          </a:p>
          <a:p>
            <a:r>
              <a:rPr lang="en-US" dirty="0"/>
              <a:t>For men, 33 participants</a:t>
            </a:r>
          </a:p>
          <a:p>
            <a:r>
              <a:rPr lang="en-US" dirty="0"/>
              <a:t>Thank you to everyone who participated.</a:t>
            </a:r>
          </a:p>
        </p:txBody>
      </p:sp>
      <p:sp>
        <p:nvSpPr>
          <p:cNvPr id="4" name="Slide Number Placeholder 3"/>
          <p:cNvSpPr>
            <a:spLocks noGrp="1"/>
          </p:cNvSpPr>
          <p:nvPr>
            <p:ph type="sldNum" sz="quarter" idx="5"/>
          </p:nvPr>
        </p:nvSpPr>
        <p:spPr/>
        <p:txBody>
          <a:bodyPr/>
          <a:lstStyle/>
          <a:p>
            <a:fld id="{3FD9EB8C-24C1-40E3-A352-33E9B66268AB}" type="slidenum">
              <a:rPr lang="en-US" smtClean="0"/>
              <a:t>2</a:t>
            </a:fld>
            <a:endParaRPr lang="en-US"/>
          </a:p>
        </p:txBody>
      </p:sp>
    </p:spTree>
    <p:extLst>
      <p:ext uri="{BB962C8B-B14F-4D97-AF65-F5344CB8AC3E}">
        <p14:creationId xmlns:p14="http://schemas.microsoft.com/office/powerpoint/2010/main" val="160172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treasurer updates:</a:t>
            </a:r>
          </a:p>
          <a:p>
            <a:r>
              <a:rPr lang="en-US" dirty="0"/>
              <a:t>The FY26 budget was approved early this month. Thank you to everyone who joined a Town Hall session and participated in the vote. </a:t>
            </a:r>
          </a:p>
          <a:p>
            <a:r>
              <a:rPr lang="en-US" dirty="0"/>
              <a:t>Overall, AAUDE remains in strong financial position with a strong income model and significant resources in reserve. </a:t>
            </a:r>
          </a:p>
          <a:p>
            <a:r>
              <a:rPr lang="en-US" dirty="0"/>
              <a:t>This year’s income and expenses are tracking to the approved budget, which I’ll be getting into on the following slides.</a:t>
            </a:r>
          </a:p>
          <a:p>
            <a:r>
              <a:rPr lang="en-US" dirty="0"/>
              <a:t>The Annual Meeting is projected to run at a deficit again, which I’ll also have a slide on.</a:t>
            </a:r>
          </a:p>
          <a:p>
            <a:endParaRPr lang="en-US" dirty="0"/>
          </a:p>
          <a:p>
            <a:endParaRPr lang="en-US" dirty="0"/>
          </a:p>
        </p:txBody>
      </p:sp>
      <p:sp>
        <p:nvSpPr>
          <p:cNvPr id="4" name="Slide Number Placeholder 3"/>
          <p:cNvSpPr>
            <a:spLocks noGrp="1"/>
          </p:cNvSpPr>
          <p:nvPr>
            <p:ph type="sldNum" sz="quarter" idx="5"/>
          </p:nvPr>
        </p:nvSpPr>
        <p:spPr/>
        <p:txBody>
          <a:bodyPr/>
          <a:lstStyle/>
          <a:p>
            <a:fld id="{3FD9EB8C-24C1-40E3-A352-33E9B66268AB}" type="slidenum">
              <a:rPr lang="en-US" smtClean="0"/>
              <a:t>3</a:t>
            </a:fld>
            <a:endParaRPr lang="en-US"/>
          </a:p>
        </p:txBody>
      </p:sp>
    </p:spTree>
    <p:extLst>
      <p:ext uri="{BB962C8B-B14F-4D97-AF65-F5344CB8AC3E}">
        <p14:creationId xmlns:p14="http://schemas.microsoft.com/office/powerpoint/2010/main" val="76686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chart shows membership dues received as a percentage of the approved FY25 budget.</a:t>
            </a:r>
          </a:p>
          <a:p>
            <a:r>
              <a:rPr lang="en-US" dirty="0"/>
              <a:t>Most of the membership dues are paid during the first half of the fiscal year. So as of Q3 we have received 88% of budgeted membership dues. Another $41k was received during FY24. If you included that prepaid amount we would be at 95% of the budget. </a:t>
            </a:r>
          </a:p>
          <a:p>
            <a:r>
              <a:rPr lang="en-US" dirty="0"/>
              <a:t>We do not expect to have any issues collecting dues from every institution. </a:t>
            </a:r>
          </a:p>
          <a:p>
            <a:endParaRPr lang="en-US" dirty="0"/>
          </a:p>
          <a:p>
            <a:r>
              <a:rPr lang="en-US" dirty="0"/>
              <a:t>The second chart shows total income excluding the Annual Meeting. As you can see the figures are nearly the same as the membership dues chart because membership dues account for nearly all of our revenue. </a:t>
            </a:r>
          </a:p>
          <a:p>
            <a:r>
              <a:rPr lang="en-US" dirty="0"/>
              <a:t>Overall we’ve received 89% of the budgeted income with interest from our credit bearing accounts accounting for most of that additional money. </a:t>
            </a:r>
          </a:p>
        </p:txBody>
      </p:sp>
      <p:sp>
        <p:nvSpPr>
          <p:cNvPr id="4" name="Slide Number Placeholder 3"/>
          <p:cNvSpPr>
            <a:spLocks noGrp="1"/>
          </p:cNvSpPr>
          <p:nvPr>
            <p:ph type="sldNum" sz="quarter" idx="5"/>
          </p:nvPr>
        </p:nvSpPr>
        <p:spPr/>
        <p:txBody>
          <a:bodyPr/>
          <a:lstStyle/>
          <a:p>
            <a:fld id="{3FD9EB8C-24C1-40E3-A352-33E9B66268AB}" type="slidenum">
              <a:rPr lang="en-US" smtClean="0"/>
              <a:t>4</a:t>
            </a:fld>
            <a:endParaRPr lang="en-US"/>
          </a:p>
        </p:txBody>
      </p:sp>
    </p:spTree>
    <p:extLst>
      <p:ext uri="{BB962C8B-B14F-4D97-AF65-F5344CB8AC3E}">
        <p14:creationId xmlns:p14="http://schemas.microsoft.com/office/powerpoint/2010/main" val="106702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actual expenses as a percentage of budgeted expenses by budget category</a:t>
            </a:r>
          </a:p>
          <a:p>
            <a:r>
              <a:rPr lang="en-US" dirty="0"/>
              <a:t>Expenses are more spread out over the fiscal year.</a:t>
            </a:r>
          </a:p>
          <a:p>
            <a:r>
              <a:rPr lang="en-US" dirty="0"/>
              <a:t>The largest expense categories, salary and benefits and data warehouse, have regular transactions throughout the year. The data expenses appear low in this snapshot because the third quarterly payment to MIT is due on April 1</a:t>
            </a:r>
            <a:r>
              <a:rPr lang="en-US" baseline="30000" dirty="0"/>
              <a:t>st</a:t>
            </a:r>
            <a:r>
              <a:rPr lang="en-US" dirty="0"/>
              <a:t>. </a:t>
            </a:r>
          </a:p>
          <a:p>
            <a:r>
              <a:rPr lang="en-US" dirty="0"/>
              <a:t>Expenses for operations have already exceeded the annual budget by about $4k. This is due to higher than expected expenses for meeting planning, that’s the Helms Briscoe firm we use to help with the annual meeting, and for Computer Software. </a:t>
            </a:r>
          </a:p>
          <a:p>
            <a:r>
              <a:rPr lang="en-US" dirty="0"/>
              <a:t>Travel is already at 86% of the annual budget. </a:t>
            </a:r>
          </a:p>
          <a:p>
            <a:r>
              <a:rPr lang="en-US" dirty="0"/>
              <a:t>We’re doing a good job of spending to budget in these categories. That had been an issue following the pandemic, but last year and this year have been back on track. </a:t>
            </a:r>
          </a:p>
          <a:p>
            <a:endParaRPr lang="en-US" dirty="0"/>
          </a:p>
          <a:p>
            <a:endParaRPr lang="en-US" dirty="0"/>
          </a:p>
          <a:p>
            <a:r>
              <a:rPr lang="en-US" dirty="0"/>
              <a:t>MIT quarterly payment: July 1, October 1, January 1, and April 1</a:t>
            </a:r>
          </a:p>
        </p:txBody>
      </p:sp>
      <p:sp>
        <p:nvSpPr>
          <p:cNvPr id="4" name="Slide Number Placeholder 3"/>
          <p:cNvSpPr>
            <a:spLocks noGrp="1"/>
          </p:cNvSpPr>
          <p:nvPr>
            <p:ph type="sldNum" sz="quarter" idx="5"/>
          </p:nvPr>
        </p:nvSpPr>
        <p:spPr/>
        <p:txBody>
          <a:bodyPr/>
          <a:lstStyle/>
          <a:p>
            <a:fld id="{3FD9EB8C-24C1-40E3-A352-33E9B66268AB}" type="slidenum">
              <a:rPr lang="en-US" smtClean="0"/>
              <a:t>5</a:t>
            </a:fld>
            <a:endParaRPr lang="en-US"/>
          </a:p>
        </p:txBody>
      </p:sp>
    </p:spTree>
    <p:extLst>
      <p:ext uri="{BB962C8B-B14F-4D97-AF65-F5344CB8AC3E}">
        <p14:creationId xmlns:p14="http://schemas.microsoft.com/office/powerpoint/2010/main" val="277769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47C3-0C5D-E570-7E73-FB323D49F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9F5BB-5A96-64A5-A8F9-CCDABFCE0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F5787-14AF-C27A-61B5-1802B6533980}"/>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57856AAD-897E-B4E0-A948-E659A53C7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54B9B-5E95-95D6-B1D7-6E92C50F3F23}"/>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244803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EE81-8309-28C0-9A69-D893BDA1FD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4EAC7-F3C5-C2FD-2BCE-079AE40E04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803A7-4188-3F93-6587-3920B472D49E}"/>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D500E9F0-97A5-1BCC-3AB6-1D7795D42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F16F0-7620-0829-8A5D-938411EC134A}"/>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84998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91A4E-3689-790C-80F8-57170BD04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CF31DE-8227-8760-ABD6-D00999D1FA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39955-78B9-A8BA-9EA3-BB5104FC8A40}"/>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FD0C6877-0941-CFA4-6C0A-2BA4D7B76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66B51-1C28-C6E5-C6C9-7CA8633445A0}"/>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47047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9157-A131-56E5-42B5-A95795E70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C693E-E109-831E-4DA7-FAC7D2C83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8CD7A-5165-9DDB-9207-2A40ECBECC07}"/>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982D0A56-BCA1-B389-0405-632B61A6B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79AF1-999E-1F13-A428-8DA1866E4AB1}"/>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170267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76C5-3BEE-24A4-FEB2-508F89652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6A2978-C6FF-6B41-B34B-0A2DC52FE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D0395-6E0E-B1FB-2C22-C13CBF12F347}"/>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7A528D3E-439D-47BE-7384-08833619A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D484-C8C6-D619-6990-CE50FCAD07BB}"/>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9390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5518-2FFF-FEAB-D054-EF2CFB3D7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B81D3-15AF-1935-9EB7-E6372E72F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707206-486B-338F-B027-79BF014D7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0A5933-4C11-51CF-F3B9-80EBA2B0B3ED}"/>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6" name="Footer Placeholder 5">
            <a:extLst>
              <a:ext uri="{FF2B5EF4-FFF2-40B4-BE49-F238E27FC236}">
                <a16:creationId xmlns:a16="http://schemas.microsoft.com/office/drawing/2014/main" id="{E2CEAA82-C866-1A0D-3766-260BA398E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315CF-05F5-BC09-CB48-E837B93027CE}"/>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00384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8244-1AFB-9F58-BCB3-AF7286F3C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21EC6-2D50-9BCE-5EA8-A9609AA09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ACBB9C-8053-9D32-35D0-AC7C68660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EF642-C92B-3051-D422-6D7E32F08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8C1FA-E6AC-BDC7-63C6-9E2007795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16B19-BB4E-A9C7-45A3-994172FBC19E}"/>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8" name="Footer Placeholder 7">
            <a:extLst>
              <a:ext uri="{FF2B5EF4-FFF2-40B4-BE49-F238E27FC236}">
                <a16:creationId xmlns:a16="http://schemas.microsoft.com/office/drawing/2014/main" id="{7B3D0B5C-5991-A6E9-D944-CA1A270D1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445B2-A148-184A-8B23-95BDB2D6646E}"/>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95023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93E9-EE8E-307B-9B82-95FE74A3C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BE75C7-1B9E-8E4F-8F3D-CEBB89DB6B4F}"/>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4" name="Footer Placeholder 3">
            <a:extLst>
              <a:ext uri="{FF2B5EF4-FFF2-40B4-BE49-F238E27FC236}">
                <a16:creationId xmlns:a16="http://schemas.microsoft.com/office/drawing/2014/main" id="{01A80445-1DFE-6F8C-CBF5-B09A86F17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37927C-8196-0A3E-C1BE-9548EDAB1B1C}"/>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9245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39841-D488-9C46-343C-B6233D7A1494}"/>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3" name="Footer Placeholder 2">
            <a:extLst>
              <a:ext uri="{FF2B5EF4-FFF2-40B4-BE49-F238E27FC236}">
                <a16:creationId xmlns:a16="http://schemas.microsoft.com/office/drawing/2014/main" id="{17D2F806-6389-6BEA-6F49-02C13324F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D4FE6-6B33-BA96-3D7C-0D9DEA02CB37}"/>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61600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B2F8-FDCB-22DF-C78E-18F4EFD75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14CA2-1E5B-6C25-2895-86DA358C2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A9FD7-B2CC-54BF-5C49-EE8F11A0D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53D7-6F49-FA3C-6C0E-9D54F8E3E37D}"/>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6" name="Footer Placeholder 5">
            <a:extLst>
              <a:ext uri="{FF2B5EF4-FFF2-40B4-BE49-F238E27FC236}">
                <a16:creationId xmlns:a16="http://schemas.microsoft.com/office/drawing/2014/main" id="{6A5F4060-8039-72FC-E276-2BF2C31DC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A238F-359F-78F4-888F-3D2BB8B94B0C}"/>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29274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4E44-7A65-3155-942B-14B444AB2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9526A-1F9B-522B-AFFD-EB0F899E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D7CA1-50E5-0116-811F-2A1E7B301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6A187-9B17-3399-292E-7F76C3585C0C}"/>
              </a:ext>
            </a:extLst>
          </p:cNvPr>
          <p:cNvSpPr>
            <a:spLocks noGrp="1"/>
          </p:cNvSpPr>
          <p:nvPr>
            <p:ph type="dt" sz="half" idx="10"/>
          </p:nvPr>
        </p:nvSpPr>
        <p:spPr/>
        <p:txBody>
          <a:bodyPr/>
          <a:lstStyle/>
          <a:p>
            <a:fld id="{C6E38A48-D81F-4688-B3E6-74B8507A0ACE}" type="datetimeFigureOut">
              <a:rPr lang="en-US" smtClean="0"/>
              <a:t>4/27/2026</a:t>
            </a:fld>
            <a:endParaRPr lang="en-US"/>
          </a:p>
        </p:txBody>
      </p:sp>
      <p:sp>
        <p:nvSpPr>
          <p:cNvPr id="6" name="Footer Placeholder 5">
            <a:extLst>
              <a:ext uri="{FF2B5EF4-FFF2-40B4-BE49-F238E27FC236}">
                <a16:creationId xmlns:a16="http://schemas.microsoft.com/office/drawing/2014/main" id="{D16959ED-3187-8C1A-99DD-5170FF75B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C49C1-B49D-E6A6-F286-E8A30240715A}"/>
              </a:ext>
            </a:extLst>
          </p:cNvPr>
          <p:cNvSpPr>
            <a:spLocks noGrp="1"/>
          </p:cNvSpPr>
          <p:nvPr>
            <p:ph type="sldNum" sz="quarter" idx="12"/>
          </p:nvPr>
        </p:nvSpPr>
        <p:spPr/>
        <p:txBody>
          <a:bodyPr/>
          <a:lstStyle/>
          <a:p>
            <a:fld id="{1AB6D6E4-38B7-417E-BA3B-A38B0E2AAC52}" type="slidenum">
              <a:rPr lang="en-US" smtClean="0"/>
              <a:t>‹#›</a:t>
            </a:fld>
            <a:endParaRPr lang="en-US"/>
          </a:p>
        </p:txBody>
      </p:sp>
    </p:spTree>
    <p:extLst>
      <p:ext uri="{BB962C8B-B14F-4D97-AF65-F5344CB8AC3E}">
        <p14:creationId xmlns:p14="http://schemas.microsoft.com/office/powerpoint/2010/main" val="389983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02690-08A0-B4E3-CEC1-99599C8BA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68E4B2-0D76-E531-CE66-EEDE3FEEA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5B5D1-DFD3-AA97-D209-7A6F90DB53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38A48-D81F-4688-B3E6-74B8507A0ACE}" type="datetimeFigureOut">
              <a:rPr lang="en-US" smtClean="0"/>
              <a:t>4/27/2026</a:t>
            </a:fld>
            <a:endParaRPr lang="en-US"/>
          </a:p>
        </p:txBody>
      </p:sp>
      <p:sp>
        <p:nvSpPr>
          <p:cNvPr id="5" name="Footer Placeholder 4">
            <a:extLst>
              <a:ext uri="{FF2B5EF4-FFF2-40B4-BE49-F238E27FC236}">
                <a16:creationId xmlns:a16="http://schemas.microsoft.com/office/drawing/2014/main" id="{46004D36-5755-C055-DA74-4B657B592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945119-C488-DF6D-5E7B-F78FE30D9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6D6E4-38B7-417E-BA3B-A38B0E2AAC52}" type="slidenum">
              <a:rPr lang="en-US" smtClean="0"/>
              <a:t>‹#›</a:t>
            </a:fld>
            <a:endParaRPr lang="en-US"/>
          </a:p>
        </p:txBody>
      </p:sp>
    </p:spTree>
    <p:extLst>
      <p:ext uri="{BB962C8B-B14F-4D97-AF65-F5344CB8AC3E}">
        <p14:creationId xmlns:p14="http://schemas.microsoft.com/office/powerpoint/2010/main" val="214535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D0E7-43E4-7E79-58CC-FE41243AE95C}"/>
              </a:ext>
            </a:extLst>
          </p:cNvPr>
          <p:cNvSpPr>
            <a:spLocks noGrp="1"/>
          </p:cNvSpPr>
          <p:nvPr>
            <p:ph type="ctrTitle"/>
          </p:nvPr>
        </p:nvSpPr>
        <p:spPr/>
        <p:txBody>
          <a:bodyPr/>
          <a:lstStyle/>
          <a:p>
            <a:r>
              <a:rPr lang="en-US" dirty="0"/>
              <a:t>Treasurer’s Report</a:t>
            </a:r>
          </a:p>
        </p:txBody>
      </p:sp>
      <p:sp>
        <p:nvSpPr>
          <p:cNvPr id="3" name="Subtitle 2">
            <a:extLst>
              <a:ext uri="{FF2B5EF4-FFF2-40B4-BE49-F238E27FC236}">
                <a16:creationId xmlns:a16="http://schemas.microsoft.com/office/drawing/2014/main" id="{E1288F0E-86C2-DD03-56C3-946A64F2D9B7}"/>
              </a:ext>
            </a:extLst>
          </p:cNvPr>
          <p:cNvSpPr>
            <a:spLocks noGrp="1"/>
          </p:cNvSpPr>
          <p:nvPr>
            <p:ph type="subTitle" idx="1"/>
          </p:nvPr>
        </p:nvSpPr>
        <p:spPr/>
        <p:txBody>
          <a:bodyPr>
            <a:normAutofit/>
          </a:bodyPr>
          <a:lstStyle/>
          <a:p>
            <a:endParaRPr lang="en-US" dirty="0"/>
          </a:p>
          <a:p>
            <a:r>
              <a:rPr lang="en-US" dirty="0"/>
              <a:t>Annual Meeting</a:t>
            </a:r>
          </a:p>
          <a:p>
            <a:r>
              <a:rPr lang="en-US" dirty="0"/>
              <a:t>April 27, 2026</a:t>
            </a:r>
          </a:p>
        </p:txBody>
      </p:sp>
      <p:pic>
        <p:nvPicPr>
          <p:cNvPr id="1026" name="Picture 2">
            <a:extLst>
              <a:ext uri="{FF2B5EF4-FFF2-40B4-BE49-F238E27FC236}">
                <a16:creationId xmlns:a16="http://schemas.microsoft.com/office/drawing/2014/main" id="{0E16A8A1-25C2-480A-8D4E-F03D9AFF3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942" y="1328739"/>
            <a:ext cx="4584115" cy="10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87AD-F877-BABE-922E-315BDD861B96}"/>
              </a:ext>
            </a:extLst>
          </p:cNvPr>
          <p:cNvSpPr>
            <a:spLocks noGrp="1"/>
          </p:cNvSpPr>
          <p:nvPr>
            <p:ph type="title"/>
          </p:nvPr>
        </p:nvSpPr>
        <p:spPr/>
        <p:txBody>
          <a:bodyPr/>
          <a:lstStyle/>
          <a:p>
            <a:pPr algn="ctr"/>
            <a:r>
              <a:rPr lang="en-US" b="1" dirty="0"/>
              <a:t>But first, basketball</a:t>
            </a:r>
          </a:p>
        </p:txBody>
      </p:sp>
      <p:sp>
        <p:nvSpPr>
          <p:cNvPr id="4" name="Content Placeholder 3">
            <a:extLst>
              <a:ext uri="{FF2B5EF4-FFF2-40B4-BE49-F238E27FC236}">
                <a16:creationId xmlns:a16="http://schemas.microsoft.com/office/drawing/2014/main" id="{DE2C6B1A-377E-4124-6308-F1F7A18CA1F9}"/>
              </a:ext>
            </a:extLst>
          </p:cNvPr>
          <p:cNvSpPr>
            <a:spLocks noGrp="1"/>
          </p:cNvSpPr>
          <p:nvPr>
            <p:ph sz="half" idx="1"/>
          </p:nvPr>
        </p:nvSpPr>
        <p:spPr>
          <a:xfrm>
            <a:off x="6172200" y="1690688"/>
            <a:ext cx="5181600" cy="4351338"/>
          </a:xfrm>
        </p:spPr>
        <p:txBody>
          <a:bodyPr/>
          <a:lstStyle/>
          <a:p>
            <a:endParaRPr lang="en-US" dirty="0"/>
          </a:p>
          <a:p>
            <a:r>
              <a:rPr lang="en-US" dirty="0"/>
              <a:t>Women’s Bracket Winner: </a:t>
            </a:r>
            <a:br>
              <a:rPr lang="en-US" dirty="0"/>
            </a:br>
            <a:r>
              <a:rPr lang="en-US" dirty="0"/>
              <a:t>Albert </a:t>
            </a:r>
            <a:r>
              <a:rPr lang="en-US" dirty="0" err="1"/>
              <a:t>Biscarra</a:t>
            </a:r>
            <a:r>
              <a:rPr lang="en-US"/>
              <a:t> (UCLA)</a:t>
            </a:r>
            <a:endParaRPr lang="en-US" dirty="0"/>
          </a:p>
          <a:p>
            <a:endParaRPr lang="en-US" dirty="0"/>
          </a:p>
          <a:p>
            <a:r>
              <a:rPr lang="en-US" dirty="0"/>
              <a:t>Men’s Bracket Winner: </a:t>
            </a:r>
            <a:br>
              <a:rPr lang="en-US" dirty="0"/>
            </a:br>
            <a:r>
              <a:rPr lang="en-US" dirty="0"/>
              <a:t>Steve Crispi (Penn)</a:t>
            </a:r>
          </a:p>
          <a:p>
            <a:endParaRPr lang="en-US" dirty="0"/>
          </a:p>
        </p:txBody>
      </p:sp>
      <p:pic>
        <p:nvPicPr>
          <p:cNvPr id="7" name="Content Placeholder 6">
            <a:extLst>
              <a:ext uri="{FF2B5EF4-FFF2-40B4-BE49-F238E27FC236}">
                <a16:creationId xmlns:a16="http://schemas.microsoft.com/office/drawing/2014/main" id="{5E161BD5-CEAC-9CEF-21F8-87F63B011F44}"/>
              </a:ext>
            </a:extLst>
          </p:cNvPr>
          <p:cNvPicPr>
            <a:picLocks noGrp="1" noChangeAspect="1"/>
          </p:cNvPicPr>
          <p:nvPr>
            <p:ph sz="half" idx="2"/>
          </p:nvPr>
        </p:nvPicPr>
        <p:blipFill>
          <a:blip r:embed="rId3"/>
          <a:stretch>
            <a:fillRect/>
          </a:stretch>
        </p:blipFill>
        <p:spPr>
          <a:xfrm>
            <a:off x="838200" y="1690688"/>
            <a:ext cx="4351338" cy="4351338"/>
          </a:xfrm>
        </p:spPr>
      </p:pic>
    </p:spTree>
    <p:extLst>
      <p:ext uri="{BB962C8B-B14F-4D97-AF65-F5344CB8AC3E}">
        <p14:creationId xmlns:p14="http://schemas.microsoft.com/office/powerpoint/2010/main" val="154518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30415-8884-EFD2-2A8B-0F35DED8379A}"/>
              </a:ext>
            </a:extLst>
          </p:cNvPr>
          <p:cNvSpPr>
            <a:spLocks noGrp="1"/>
          </p:cNvSpPr>
          <p:nvPr>
            <p:ph type="title"/>
          </p:nvPr>
        </p:nvSpPr>
        <p:spPr/>
        <p:txBody>
          <a:bodyPr/>
          <a:lstStyle/>
          <a:p>
            <a:r>
              <a:rPr lang="en-US" dirty="0"/>
              <a:t>Treasurer FY26 Updates</a:t>
            </a:r>
          </a:p>
        </p:txBody>
      </p:sp>
      <p:sp>
        <p:nvSpPr>
          <p:cNvPr id="6" name="Content Placeholder 5">
            <a:extLst>
              <a:ext uri="{FF2B5EF4-FFF2-40B4-BE49-F238E27FC236}">
                <a16:creationId xmlns:a16="http://schemas.microsoft.com/office/drawing/2014/main" id="{82F26588-CA9A-6713-7D6F-B295AED5EF47}"/>
              </a:ext>
            </a:extLst>
          </p:cNvPr>
          <p:cNvSpPr>
            <a:spLocks noGrp="1"/>
          </p:cNvSpPr>
          <p:nvPr>
            <p:ph idx="1"/>
          </p:nvPr>
        </p:nvSpPr>
        <p:spPr/>
        <p:txBody>
          <a:bodyPr>
            <a:normAutofit/>
          </a:bodyPr>
          <a:lstStyle/>
          <a:p>
            <a:endParaRPr lang="en-US" dirty="0"/>
          </a:p>
          <a:p>
            <a:r>
              <a:rPr lang="en-US" dirty="0"/>
              <a:t>FY26 actuals are tracking as expected with the budget</a:t>
            </a:r>
          </a:p>
          <a:p>
            <a:endParaRPr lang="en-US" dirty="0"/>
          </a:p>
          <a:p>
            <a:r>
              <a:rPr lang="en-US" dirty="0"/>
              <a:t>Revised expectations for several items</a:t>
            </a:r>
          </a:p>
          <a:p>
            <a:endParaRPr lang="en-US" dirty="0"/>
          </a:p>
          <a:p>
            <a:r>
              <a:rPr lang="en-US" dirty="0"/>
              <a:t>Annual Meeting projected to run at a deficit again</a:t>
            </a:r>
          </a:p>
          <a:p>
            <a:endParaRPr lang="en-US" dirty="0"/>
          </a:p>
        </p:txBody>
      </p:sp>
    </p:spTree>
    <p:extLst>
      <p:ext uri="{BB962C8B-B14F-4D97-AF65-F5344CB8AC3E}">
        <p14:creationId xmlns:p14="http://schemas.microsoft.com/office/powerpoint/2010/main" val="248945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89D98-DC65-2532-F785-F8B70984A3DC}"/>
              </a:ext>
            </a:extLst>
          </p:cNvPr>
          <p:cNvSpPr>
            <a:spLocks noGrp="1"/>
          </p:cNvSpPr>
          <p:nvPr>
            <p:ph type="title"/>
          </p:nvPr>
        </p:nvSpPr>
        <p:spPr/>
        <p:txBody>
          <a:bodyPr/>
          <a:lstStyle/>
          <a:p>
            <a:pPr algn="ctr"/>
            <a:r>
              <a:rPr lang="en-US" dirty="0"/>
              <a:t>FY26 Income Through Q3</a:t>
            </a:r>
          </a:p>
        </p:txBody>
      </p:sp>
      <p:sp>
        <p:nvSpPr>
          <p:cNvPr id="12" name="TextBox 11">
            <a:extLst>
              <a:ext uri="{FF2B5EF4-FFF2-40B4-BE49-F238E27FC236}">
                <a16:creationId xmlns:a16="http://schemas.microsoft.com/office/drawing/2014/main" id="{C4719942-DCE2-D65F-2A8A-9892BEBB5614}"/>
              </a:ext>
            </a:extLst>
          </p:cNvPr>
          <p:cNvSpPr txBox="1"/>
          <p:nvPr/>
        </p:nvSpPr>
        <p:spPr>
          <a:xfrm>
            <a:off x="1442388" y="5167312"/>
            <a:ext cx="99114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Currently, AAUDE has received 74% of budgeted income through Q3.</a:t>
            </a:r>
          </a:p>
          <a:p>
            <a:pPr marL="285750" indent="-285750">
              <a:buFont typeface="Arial" panose="020B0604020202020204" pitchFamily="34" charset="0"/>
              <a:buChar char="•"/>
            </a:pPr>
            <a:r>
              <a:rPr lang="en-US" dirty="0"/>
              <a:t>Expect to receive all Membership Dues for FY26, but three fewer institutions. </a:t>
            </a:r>
          </a:p>
          <a:p>
            <a:pPr marL="285750" indent="-285750">
              <a:buFont typeface="Arial" panose="020B0604020202020204" pitchFamily="34" charset="0"/>
              <a:buChar char="•"/>
            </a:pPr>
            <a:r>
              <a:rPr lang="en-US" dirty="0"/>
              <a:t>Annual Meeting income likely to fall short of budgeted income. This is due to the budget being created before Annual Meeting figures were revised. </a:t>
            </a:r>
          </a:p>
        </p:txBody>
      </p:sp>
      <p:pic>
        <p:nvPicPr>
          <p:cNvPr id="9" name="Picture 8">
            <a:extLst>
              <a:ext uri="{FF2B5EF4-FFF2-40B4-BE49-F238E27FC236}">
                <a16:creationId xmlns:a16="http://schemas.microsoft.com/office/drawing/2014/main" id="{EAD3EE12-2567-16A0-FAF3-621ACDD6E2F4}"/>
              </a:ext>
            </a:extLst>
          </p:cNvPr>
          <p:cNvPicPr>
            <a:picLocks noChangeAspect="1"/>
          </p:cNvPicPr>
          <p:nvPr/>
        </p:nvPicPr>
        <p:blipFill>
          <a:blip r:embed="rId3"/>
          <a:stretch>
            <a:fillRect/>
          </a:stretch>
        </p:blipFill>
        <p:spPr>
          <a:xfrm>
            <a:off x="1190045" y="1924962"/>
            <a:ext cx="9811910" cy="3008076"/>
          </a:xfrm>
          <a:prstGeom prst="rect">
            <a:avLst/>
          </a:prstGeom>
        </p:spPr>
      </p:pic>
    </p:spTree>
    <p:extLst>
      <p:ext uri="{BB962C8B-B14F-4D97-AF65-F5344CB8AC3E}">
        <p14:creationId xmlns:p14="http://schemas.microsoft.com/office/powerpoint/2010/main" val="5217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F2CF-3235-FB87-323D-B09E9F155373}"/>
              </a:ext>
            </a:extLst>
          </p:cNvPr>
          <p:cNvSpPr>
            <a:spLocks noGrp="1"/>
          </p:cNvSpPr>
          <p:nvPr>
            <p:ph type="title"/>
          </p:nvPr>
        </p:nvSpPr>
        <p:spPr/>
        <p:txBody>
          <a:bodyPr/>
          <a:lstStyle/>
          <a:p>
            <a:pPr algn="ctr"/>
            <a:r>
              <a:rPr lang="en-US" dirty="0"/>
              <a:t>FY26 Expenses Through Q3</a:t>
            </a:r>
          </a:p>
        </p:txBody>
      </p:sp>
      <p:sp>
        <p:nvSpPr>
          <p:cNvPr id="5" name="TextBox 4">
            <a:extLst>
              <a:ext uri="{FF2B5EF4-FFF2-40B4-BE49-F238E27FC236}">
                <a16:creationId xmlns:a16="http://schemas.microsoft.com/office/drawing/2014/main" id="{DA765B0F-2686-84B7-EE19-273D897A6EFC}"/>
              </a:ext>
            </a:extLst>
          </p:cNvPr>
          <p:cNvSpPr txBox="1"/>
          <p:nvPr/>
        </p:nvSpPr>
        <p:spPr>
          <a:xfrm>
            <a:off x="1554291" y="5416694"/>
            <a:ext cx="90834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Currently, AAUDE has received 50% of budgeted expenses through Q3.</a:t>
            </a:r>
          </a:p>
          <a:p>
            <a:pPr marL="285750" indent="-285750">
              <a:buFont typeface="Arial" panose="020B0604020202020204" pitchFamily="34" charset="0"/>
              <a:buChar char="•"/>
            </a:pPr>
            <a:r>
              <a:rPr lang="en-US" dirty="0"/>
              <a:t>Q3 data warehouse invoice paid right after Q3 closed.</a:t>
            </a:r>
          </a:p>
          <a:p>
            <a:pPr marL="285750" indent="-285750">
              <a:buFont typeface="Arial" panose="020B0604020202020204" pitchFamily="34" charset="0"/>
              <a:buChar char="•"/>
            </a:pPr>
            <a:r>
              <a:rPr lang="en-US" dirty="0"/>
              <a:t>Most Annual Meeting expenses haven’t hit yet. Expect to be less than budgeted amount.</a:t>
            </a:r>
          </a:p>
          <a:p>
            <a:pPr marL="285750" indent="-285750">
              <a:buFont typeface="Arial" panose="020B0604020202020204" pitchFamily="34" charset="0"/>
              <a:buChar char="•"/>
            </a:pPr>
            <a:r>
              <a:rPr lang="en-US" dirty="0"/>
              <a:t>All other categories expect to be at or slightly less than budgeted amounts. </a:t>
            </a:r>
          </a:p>
        </p:txBody>
      </p:sp>
      <p:pic>
        <p:nvPicPr>
          <p:cNvPr id="12" name="Picture 11">
            <a:extLst>
              <a:ext uri="{FF2B5EF4-FFF2-40B4-BE49-F238E27FC236}">
                <a16:creationId xmlns:a16="http://schemas.microsoft.com/office/drawing/2014/main" id="{88A54F45-C89C-A0FE-D214-94762187E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39" y="1558060"/>
            <a:ext cx="10684321" cy="3741880"/>
          </a:xfrm>
          <a:prstGeom prst="rect">
            <a:avLst/>
          </a:prstGeom>
        </p:spPr>
      </p:pic>
    </p:spTree>
    <p:extLst>
      <p:ext uri="{BB962C8B-B14F-4D97-AF65-F5344CB8AC3E}">
        <p14:creationId xmlns:p14="http://schemas.microsoft.com/office/powerpoint/2010/main" val="259628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2295</TotalTime>
  <Words>630</Words>
  <Application>Microsoft Office PowerPoint</Application>
  <PresentationFormat>Widescreen</PresentationFormat>
  <Paragraphs>55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Treasurer’s Report</vt:lpstr>
      <vt:lpstr>But first, basketball</vt:lpstr>
      <vt:lpstr>Treasurer FY26 Updates</vt:lpstr>
      <vt:lpstr>FY26 Income Through Q3</vt:lpstr>
      <vt:lpstr>FY26 Expenses Through Q3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Schatz</dc:creator>
  <cp:lastModifiedBy>Paul Schatz</cp:lastModifiedBy>
  <cp:revision>10</cp:revision>
  <dcterms:created xsi:type="dcterms:W3CDTF">2022-11-04T21:23:35Z</dcterms:created>
  <dcterms:modified xsi:type="dcterms:W3CDTF">2026-04-27T14:24:13Z</dcterms:modified>
</cp:coreProperties>
</file>