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7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embeddedFontLst>
    <p:embeddedFont>
      <p:font typeface="Montserrat ExtraBold" panose="00000900000000000000" pitchFamily="2" charset="0"/>
      <p:bold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SemiBold" panose="020B0706030804020204" pitchFamily="34" charset="0"/>
      <p:regular r:id="rId27"/>
      <p:bold r:id="rId28"/>
      <p:italic r:id="rId29"/>
      <p:boldItalic r:id="rId30"/>
    </p:embeddedFont>
    <p:embeddedFont>
      <p:font typeface="Roboto Condensed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51161B-3AF7-4402-8A50-8AE08DC98F6C}">
  <a:tblStyle styleId="{9451161B-3AF7-4402-8A50-8AE08DC98F6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2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0423" autoAdjust="0"/>
  </p:normalViewPr>
  <p:slideViewPr>
    <p:cSldViewPr snapToGrid="0">
      <p:cViewPr varScale="1">
        <p:scale>
          <a:sx n="73" d="100"/>
          <a:sy n="73" d="100"/>
        </p:scale>
        <p:origin x="269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d9662e61a5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7" name="Google Shape;197;g3d9662e61a5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d9564086ef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d9564086ef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d9662e61a5_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g3d9662e61a5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d9662e61a5_1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313" name="Google Shape;313;g3d9662e61a5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e662221479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g3e662221479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e662221479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8" name="Google Shape;338;g3e662221479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d9564086e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8" name="Google Shape;358;g3d9564086e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d9564086e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69" name="Google Shape;369;g3d9564086e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d9564086e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79" name="Google Shape;379;g3d9564086e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d9564086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g3d9564086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d9662e61a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g3d9662e61a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9564086e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" name="Google Shape;219;g3d9564086e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d9662e61a5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g3d9662e61a5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e65eb68d15_1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9" name="Google Shape;239;g3e65eb68d15_1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d9662e61a5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g3d9662e61a5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e65eb68d15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g3e65eb68d15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e65eb68d15_1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g3e65eb68d15_1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1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3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2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2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3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51" name="Google Shape;151;p34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52" name="Google Shape;152;p3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2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200" cy="19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00" cy="19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7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200" cy="23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8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38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9"/>
          <p:cNvSpPr txBox="1">
            <a:spLocks noGrp="1"/>
          </p:cNvSpPr>
          <p:nvPr>
            <p:ph type="body" idx="1"/>
          </p:nvPr>
        </p:nvSpPr>
        <p:spPr>
          <a:xfrm rot="5400000">
            <a:off x="1154550" y="-125850"/>
            <a:ext cx="22629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3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0"/>
          <p:cNvSpPr txBox="1">
            <a:spLocks noGrp="1"/>
          </p:cNvSpPr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body" idx="1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hyperlink" Target="https://tableau.mit.ed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hyperlink" Target="https://tableau.mit.ed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1"/>
          <p:cNvSpPr/>
          <p:nvPr/>
        </p:nvSpPr>
        <p:spPr>
          <a:xfrm>
            <a:off x="0" y="214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" b="-2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0" name="Google Shape;200;p41"/>
          <p:cNvSpPr txBox="1"/>
          <p:nvPr/>
        </p:nvSpPr>
        <p:spPr>
          <a:xfrm>
            <a:off x="434363" y="457200"/>
            <a:ext cx="5370900" cy="2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0" i="0" u="none" strike="noStrike" cap="none">
                <a:solidFill>
                  <a:srgbClr val="1028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The 2025 AAUDE</a:t>
            </a:r>
            <a:endParaRPr sz="7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0" i="0" u="none" strike="noStrike" cap="none">
                <a:solidFill>
                  <a:srgbClr val="1028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IR Office Landscape</a:t>
            </a:r>
            <a:endParaRPr sz="7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0" i="0" u="none" strike="noStrike" cap="none">
                <a:solidFill>
                  <a:srgbClr val="E09420"/>
                </a:solidFill>
                <a:latin typeface="Arial"/>
                <a:ea typeface="Arial"/>
                <a:cs typeface="Arial"/>
                <a:sym typeface="Arial"/>
              </a:rPr>
              <a:t>From Data Providers to Strategic Translators</a:t>
            </a:r>
            <a:endParaRPr sz="700"/>
          </a:p>
        </p:txBody>
      </p:sp>
      <p:sp>
        <p:nvSpPr>
          <p:cNvPr id="201" name="Google Shape;201;p41"/>
          <p:cNvSpPr txBox="1"/>
          <p:nvPr/>
        </p:nvSpPr>
        <p:spPr>
          <a:xfrm>
            <a:off x="499906" y="4053276"/>
            <a:ext cx="44856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474E52"/>
                </a:solidFill>
                <a:latin typeface="Arial"/>
                <a:ea typeface="Arial"/>
                <a:cs typeface="Arial"/>
                <a:sym typeface="Arial"/>
              </a:rPr>
              <a:t>An analysis of the 2025 Institutional Research Office Survey</a:t>
            </a:r>
            <a:r>
              <a:rPr lang="en" sz="700"/>
              <a:t> </a:t>
            </a:r>
            <a:r>
              <a:rPr lang="en" sz="1400" b="0" i="0" u="none" strike="noStrike" cap="none">
                <a:solidFill>
                  <a:srgbClr val="474E52"/>
                </a:solidFill>
                <a:latin typeface="Arial"/>
                <a:ea typeface="Arial"/>
                <a:cs typeface="Arial"/>
                <a:sym typeface="Arial"/>
              </a:rPr>
              <a:t>and implications for AAUDE membership.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0" descr="Create a clean, professional slide in the same AAUDE “Workforce Blueprint” style: light grid background, navy headings, muted gold accents, thin outlined boxes, and simple professional icons.&#10;&#10;Slide title:&#10;The Workforce Blueprint: Workplace Arrangements&#10;&#10;Subtitle:&#10;Hybrid remains the dominant model, with a modest shift toward more campus presence.&#10;&#10;Create a simple two-part layout:&#10;&#10;Left side: Current model&#10;&#10;Use a large icon or visual showing a hybrid workplace: office building + home/laptop.&#10;&#10;Text:&#10;Hybrid / Mixed Models&#10;Remain the dominant arrangement&#10;&#10;Add smaller supporting labels:&#10;&#10;Remote remains present&#10;Fully in-person remains less common&#10;Right side: Year-over-year movement&#10;&#10;Create a large statistic callout:&#10;&#10;15%&#10;of institutions shifted toward more campus presence&#10;&#10;Supporting text:&#10;A modest pivot back toward in-person or greater hybrid presence from 2024 to 2025.&#10;&#10;Bottom takeaway banner&#10;&#10;Takeaway: Workplace models are stabilizing around hybrid, but some institutions are increasing expectations for campus presence.&#10;&#10;Design instructions&#10;&#10;Make the 15% the largest visual element on the slide.&#10;Keep total text minimal.&#10;Do not include long paragraphs or lists of transition types.&#10;Use simple icons: home, laptop, office building, people.&#10;Keep the slide readable in under 10 seconds.&#10;Maintain navy/gold/grid styling consistent with prior slid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0"/>
          <p:cNvSpPr txBox="1"/>
          <p:nvPr/>
        </p:nvSpPr>
        <p:spPr>
          <a:xfrm>
            <a:off x="9595875" y="2625950"/>
            <a:ext cx="3586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1"/>
          <p:cNvSpPr/>
          <p:nvPr/>
        </p:nvSpPr>
        <p:spPr>
          <a:xfrm>
            <a:off x="875" y="219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" b="-2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6" name="Google Shape;306;p51"/>
          <p:cNvSpPr txBox="1"/>
          <p:nvPr/>
        </p:nvSpPr>
        <p:spPr>
          <a:xfrm>
            <a:off x="438508" y="448060"/>
            <a:ext cx="3978900" cy="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solidFill>
                  <a:srgbClr val="1E2237"/>
                </a:solidFill>
                <a:latin typeface="Open Sans"/>
                <a:ea typeface="Open Sans"/>
                <a:cs typeface="Open Sans"/>
                <a:sym typeface="Open Sans"/>
              </a:rPr>
              <a:t>The IR Technology Architecture</a:t>
            </a:r>
            <a:endParaRPr sz="700"/>
          </a:p>
        </p:txBody>
      </p:sp>
      <p:sp>
        <p:nvSpPr>
          <p:cNvPr id="307" name="Google Shape;307;p51"/>
          <p:cNvSpPr txBox="1"/>
          <p:nvPr/>
        </p:nvSpPr>
        <p:spPr>
          <a:xfrm>
            <a:off x="6354317" y="828863"/>
            <a:ext cx="23997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76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6E6E70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en" sz="1100" b="1" i="0" u="none" strike="noStrike" cap="none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rPr>
              <a:t>ayer 4: Benchmarking Tools</a:t>
            </a:r>
            <a:endParaRPr sz="800"/>
          </a:p>
          <a:p>
            <a:pPr marL="0" marR="0" lvl="0" indent="0" algn="l" rtl="0">
              <a:lnSpc>
                <a:spcPct val="1276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2B2B2B"/>
                </a:solidFill>
                <a:latin typeface="Open Sans"/>
                <a:ea typeface="Open Sans"/>
                <a:cs typeface="Open Sans"/>
                <a:sym typeface="Open Sans"/>
              </a:rPr>
              <a:t>Academic Insights (76%), Academic Analytics Faculty (69%) and Alumni (41%),  Interfolio (24%)</a:t>
            </a:r>
            <a:endParaRPr sz="800"/>
          </a:p>
          <a:p>
            <a:pPr marL="0" marR="0" lvl="0" indent="0" algn="l" rtl="0">
              <a:lnSpc>
                <a:spcPct val="12763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2B2B2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8" name="Google Shape;308;p51"/>
          <p:cNvSpPr txBox="1"/>
          <p:nvPr/>
        </p:nvSpPr>
        <p:spPr>
          <a:xfrm>
            <a:off x="6354317" y="1953923"/>
            <a:ext cx="2328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34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073574"/>
                </a:solidFill>
                <a:latin typeface="Open Sans"/>
                <a:ea typeface="Open Sans"/>
                <a:cs typeface="Open Sans"/>
                <a:sym typeface="Open Sans"/>
              </a:rPr>
              <a:t>Layer 3: Visualization</a:t>
            </a:r>
            <a:endParaRPr sz="800"/>
          </a:p>
          <a:p>
            <a:pPr marL="0" marR="0" lvl="0" indent="0" algn="l" rtl="0">
              <a:lnSpc>
                <a:spcPct val="12134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1E2237"/>
                </a:solidFill>
                <a:latin typeface="Open Sans"/>
                <a:ea typeface="Open Sans"/>
                <a:cs typeface="Open Sans"/>
                <a:sym typeface="Open Sans"/>
              </a:rPr>
              <a:t>Tableau (92%), PowerBI (24%)</a:t>
            </a:r>
            <a:endParaRPr sz="800"/>
          </a:p>
        </p:txBody>
      </p:sp>
      <p:sp>
        <p:nvSpPr>
          <p:cNvPr id="309" name="Google Shape;309;p51"/>
          <p:cNvSpPr txBox="1"/>
          <p:nvPr/>
        </p:nvSpPr>
        <p:spPr>
          <a:xfrm>
            <a:off x="6354317" y="2676071"/>
            <a:ext cx="23997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8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B19A72"/>
                </a:solidFill>
                <a:latin typeface="Open Sans"/>
                <a:ea typeface="Open Sans"/>
                <a:cs typeface="Open Sans"/>
                <a:sym typeface="Open Sans"/>
              </a:rPr>
              <a:t>Layer 2: Analysis &amp; Modeling</a:t>
            </a:r>
            <a:endParaRPr sz="800"/>
          </a:p>
          <a:p>
            <a:pPr marL="0" marR="0" lvl="0" indent="0" algn="l" rtl="0">
              <a:lnSpc>
                <a:spcPct val="1268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2B2B2B"/>
                </a:solidFill>
                <a:latin typeface="Open Sans"/>
                <a:ea typeface="Open Sans"/>
                <a:cs typeface="Open Sans"/>
                <a:sym typeface="Open Sans"/>
              </a:rPr>
              <a:t>R (87%), SPSS (71%), Python (61%), SAS (47%), AWS (18%) </a:t>
            </a:r>
            <a:endParaRPr sz="800"/>
          </a:p>
        </p:txBody>
      </p:sp>
      <p:sp>
        <p:nvSpPr>
          <p:cNvPr id="310" name="Google Shape;310;p51"/>
          <p:cNvSpPr txBox="1"/>
          <p:nvPr/>
        </p:nvSpPr>
        <p:spPr>
          <a:xfrm>
            <a:off x="6354317" y="3452141"/>
            <a:ext cx="2399700" cy="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Layer 1: Data Collection &amp; Data</a:t>
            </a:r>
            <a:r>
              <a:rPr lang="en" sz="1100" b="1"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" sz="11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ets</a:t>
            </a:r>
            <a:endParaRPr sz="800"/>
          </a:p>
          <a:p>
            <a:pPr marL="0" marR="0" lvl="0" indent="0" algn="l" rtl="0">
              <a:lnSpc>
                <a:spcPct val="132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1E2237"/>
                </a:solidFill>
                <a:latin typeface="Open Sans"/>
                <a:ea typeface="Open Sans"/>
                <a:cs typeface="Open Sans"/>
                <a:sym typeface="Open Sans"/>
              </a:rPr>
              <a:t>Excel (97%), Qualtrics (74%), Microsoft Access (37%)</a:t>
            </a:r>
            <a:endParaRPr sz="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2"/>
          <p:cNvSpPr/>
          <p:nvPr/>
        </p:nvSpPr>
        <p:spPr>
          <a:xfrm>
            <a:off x="0" y="214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" b="-2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16" name="Google Shape;316;p52"/>
          <p:cNvSpPr txBox="1"/>
          <p:nvPr/>
        </p:nvSpPr>
        <p:spPr>
          <a:xfrm>
            <a:off x="5533674" y="1896400"/>
            <a:ext cx="2637900" cy="461700"/>
          </a:xfrm>
          <a:prstGeom prst="rect">
            <a:avLst/>
          </a:prstGeom>
          <a:solidFill>
            <a:srgbClr val="F3F4EE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11131C"/>
                </a:solidFill>
                <a:latin typeface="Open Sans"/>
                <a:ea typeface="Open Sans"/>
                <a:cs typeface="Open Sans"/>
                <a:sym typeface="Open Sans"/>
              </a:rPr>
              <a:t>Trusted translators, connectors,</a:t>
            </a:r>
            <a:r>
              <a:rPr lang="en" sz="700"/>
              <a:t> </a:t>
            </a:r>
            <a:r>
              <a:rPr lang="en" sz="1200" b="0" i="0" u="none" strike="noStrike" cap="none">
                <a:solidFill>
                  <a:srgbClr val="11131C"/>
                </a:solidFill>
                <a:latin typeface="Open Sans"/>
                <a:ea typeface="Open Sans"/>
                <a:cs typeface="Open Sans"/>
                <a:sym typeface="Open Sans"/>
              </a:rPr>
              <a:t>and strategic data partners</a:t>
            </a:r>
            <a:endParaRPr sz="700"/>
          </a:p>
        </p:txBody>
      </p:sp>
      <p:sp>
        <p:nvSpPr>
          <p:cNvPr id="317" name="Google Shape;317;p52"/>
          <p:cNvSpPr txBox="1"/>
          <p:nvPr/>
        </p:nvSpPr>
        <p:spPr>
          <a:xfrm>
            <a:off x="697625" y="475733"/>
            <a:ext cx="7728513" cy="63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0" u="none" strike="noStrike" cap="none">
                <a:solidFill>
                  <a:srgbClr val="0F1F37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The primary obstacle has shifted from resources to acute capacity limits</a:t>
            </a:r>
            <a:endParaRPr sz="700"/>
          </a:p>
        </p:txBody>
      </p:sp>
      <p:sp>
        <p:nvSpPr>
          <p:cNvPr id="318" name="Google Shape;318;p52"/>
          <p:cNvSpPr txBox="1"/>
          <p:nvPr/>
        </p:nvSpPr>
        <p:spPr>
          <a:xfrm>
            <a:off x="773856" y="2014471"/>
            <a:ext cx="1335807" cy="232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232A37"/>
                </a:solidFill>
                <a:latin typeface="Open Sans"/>
                <a:ea typeface="Open Sans"/>
                <a:cs typeface="Open Sans"/>
                <a:sym typeface="Open Sans"/>
              </a:rPr>
              <a:t>Identity Strength</a:t>
            </a:r>
            <a:endParaRPr sz="700"/>
          </a:p>
        </p:txBody>
      </p:sp>
      <p:sp>
        <p:nvSpPr>
          <p:cNvPr id="319" name="Google Shape;319;p52"/>
          <p:cNvSpPr txBox="1"/>
          <p:nvPr/>
        </p:nvSpPr>
        <p:spPr>
          <a:xfrm>
            <a:off x="768822" y="2722062"/>
            <a:ext cx="980406" cy="232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232A37"/>
                </a:solidFill>
                <a:latin typeface="Open Sans"/>
                <a:ea typeface="Open Sans"/>
                <a:cs typeface="Open Sans"/>
                <a:sym typeface="Open Sans"/>
              </a:rPr>
              <a:t>Deliverables</a:t>
            </a:r>
            <a:endParaRPr sz="700"/>
          </a:p>
        </p:txBody>
      </p:sp>
      <p:sp>
        <p:nvSpPr>
          <p:cNvPr id="320" name="Google Shape;320;p52"/>
          <p:cNvSpPr txBox="1"/>
          <p:nvPr/>
        </p:nvSpPr>
        <p:spPr>
          <a:xfrm>
            <a:off x="774069" y="3419687"/>
            <a:ext cx="1368698" cy="23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232A37"/>
                </a:solidFill>
                <a:latin typeface="Open Sans"/>
                <a:ea typeface="Open Sans"/>
                <a:cs typeface="Open Sans"/>
                <a:sym typeface="Open Sans"/>
              </a:rPr>
              <a:t>Primary Obstacle</a:t>
            </a:r>
            <a:endParaRPr sz="700"/>
          </a:p>
        </p:txBody>
      </p:sp>
      <p:sp>
        <p:nvSpPr>
          <p:cNvPr id="321" name="Google Shape;321;p52"/>
          <p:cNvSpPr txBox="1"/>
          <p:nvPr/>
        </p:nvSpPr>
        <p:spPr>
          <a:xfrm>
            <a:off x="774069" y="4118822"/>
            <a:ext cx="1255663" cy="23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>
                <a:solidFill>
                  <a:srgbClr val="232A37"/>
                </a:solidFill>
                <a:latin typeface="Open Sans"/>
                <a:ea typeface="Open Sans"/>
                <a:cs typeface="Open Sans"/>
                <a:sym typeface="Open Sans"/>
              </a:rPr>
              <a:t>Core Constraint</a:t>
            </a:r>
            <a:endParaRPr sz="700"/>
          </a:p>
        </p:txBody>
      </p:sp>
      <p:sp>
        <p:nvSpPr>
          <p:cNvPr id="322" name="Google Shape;322;p52"/>
          <p:cNvSpPr txBox="1"/>
          <p:nvPr/>
        </p:nvSpPr>
        <p:spPr>
          <a:xfrm>
            <a:off x="2464120" y="1875244"/>
            <a:ext cx="224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575E62"/>
                </a:solidFill>
                <a:latin typeface="Open Sans"/>
                <a:ea typeface="Open Sans"/>
                <a:cs typeface="Open Sans"/>
                <a:sym typeface="Open Sans"/>
              </a:rPr>
              <a:t>Data management, service, and</a:t>
            </a:r>
            <a:r>
              <a:rPr lang="en" sz="700"/>
              <a:t> </a:t>
            </a:r>
            <a:r>
              <a:rPr lang="en" sz="1200" b="0" i="0" u="none" strike="noStrike" cap="none">
                <a:solidFill>
                  <a:srgbClr val="575E62"/>
                </a:solidFill>
                <a:latin typeface="Open Sans"/>
                <a:ea typeface="Open Sans"/>
                <a:cs typeface="Open Sans"/>
                <a:sym typeface="Open Sans"/>
              </a:rPr>
              <a:t>rigorous reporting</a:t>
            </a:r>
            <a:endParaRPr sz="700"/>
          </a:p>
        </p:txBody>
      </p:sp>
      <p:sp>
        <p:nvSpPr>
          <p:cNvPr id="323" name="Google Shape;323;p52"/>
          <p:cNvSpPr txBox="1"/>
          <p:nvPr/>
        </p:nvSpPr>
        <p:spPr>
          <a:xfrm>
            <a:off x="2450571" y="2587295"/>
            <a:ext cx="238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575E62"/>
                </a:solidFill>
                <a:latin typeface="Open Sans"/>
                <a:ea typeface="Open Sans"/>
                <a:cs typeface="Open Sans"/>
                <a:sym typeface="Open Sans"/>
              </a:rPr>
              <a:t>Mature data models and quick ad</a:t>
            </a:r>
            <a:r>
              <a:rPr lang="en" sz="700"/>
              <a:t> </a:t>
            </a:r>
            <a:r>
              <a:rPr lang="en" sz="1200" b="0" i="0" u="none" strike="noStrike" cap="none">
                <a:solidFill>
                  <a:srgbClr val="575E62"/>
                </a:solidFill>
                <a:latin typeface="Open Sans"/>
                <a:ea typeface="Open Sans"/>
                <a:cs typeface="Open Sans"/>
                <a:sym typeface="Open Sans"/>
              </a:rPr>
              <a:t>hoc responses</a:t>
            </a:r>
            <a:endParaRPr sz="700"/>
          </a:p>
        </p:txBody>
      </p:sp>
      <p:sp>
        <p:nvSpPr>
          <p:cNvPr id="324" name="Google Shape;324;p52"/>
          <p:cNvSpPr txBox="1"/>
          <p:nvPr/>
        </p:nvSpPr>
        <p:spPr>
          <a:xfrm>
            <a:off x="2464126" y="3290375"/>
            <a:ext cx="254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575E62"/>
                </a:solidFill>
                <a:latin typeface="Open Sans"/>
                <a:ea typeface="Open Sans"/>
                <a:cs typeface="Open Sans"/>
                <a:sym typeface="Open Sans"/>
              </a:rPr>
              <a:t>Need for better data </a:t>
            </a:r>
            <a:r>
              <a:rPr lang="en" sz="1200">
                <a:solidFill>
                  <a:srgbClr val="575E62"/>
                </a:solidFill>
                <a:latin typeface="Open Sans"/>
                <a:ea typeface="Open Sans"/>
                <a:cs typeface="Open Sans"/>
                <a:sym typeface="Open Sans"/>
              </a:rPr>
              <a:t>g</a:t>
            </a:r>
            <a:r>
              <a:rPr lang="en" sz="1200" b="0" i="0" u="none" strike="noStrike" cap="none">
                <a:solidFill>
                  <a:srgbClr val="575E62"/>
                </a:solidFill>
                <a:latin typeface="Open Sans"/>
                <a:ea typeface="Open Sans"/>
                <a:cs typeface="Open Sans"/>
                <a:sym typeface="Open Sans"/>
              </a:rPr>
              <a:t>overnance</a:t>
            </a:r>
            <a:r>
              <a:rPr lang="en" sz="700"/>
              <a:t> </a:t>
            </a:r>
            <a:r>
              <a:rPr lang="en" sz="1200" b="0" i="0" u="none" strike="noStrike" cap="none">
                <a:solidFill>
                  <a:srgbClr val="575E62"/>
                </a:solidFill>
                <a:latin typeface="Open Sans"/>
                <a:ea typeface="Open Sans"/>
                <a:cs typeface="Open Sans"/>
                <a:sym typeface="Open Sans"/>
              </a:rPr>
              <a:t>and general resources</a:t>
            </a:r>
            <a:endParaRPr sz="700"/>
          </a:p>
        </p:txBody>
      </p:sp>
      <p:sp>
        <p:nvSpPr>
          <p:cNvPr id="325" name="Google Shape;325;p52"/>
          <p:cNvSpPr txBox="1"/>
          <p:nvPr/>
        </p:nvSpPr>
        <p:spPr>
          <a:xfrm>
            <a:off x="2477326" y="4142625"/>
            <a:ext cx="2216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575E62"/>
                </a:solidFill>
                <a:latin typeface="Open Sans"/>
                <a:ea typeface="Open Sans"/>
                <a:cs typeface="Open Sans"/>
                <a:sym typeface="Open Sans"/>
              </a:rPr>
              <a:t>Technical skills and</a:t>
            </a:r>
            <a:r>
              <a:rPr lang="en" sz="1200">
                <a:solidFill>
                  <a:srgbClr val="575E6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0" i="0" u="none" strike="noStrike" cap="none">
                <a:solidFill>
                  <a:srgbClr val="575E62"/>
                </a:solidFill>
                <a:latin typeface="Open Sans"/>
                <a:ea typeface="Open Sans"/>
                <a:cs typeface="Open Sans"/>
                <a:sym typeface="Open Sans"/>
              </a:rPr>
              <a:t>tools</a:t>
            </a:r>
            <a:endParaRPr sz="700"/>
          </a:p>
        </p:txBody>
      </p:sp>
      <p:sp>
        <p:nvSpPr>
          <p:cNvPr id="326" name="Google Shape;326;p52"/>
          <p:cNvSpPr txBox="1"/>
          <p:nvPr/>
        </p:nvSpPr>
        <p:spPr>
          <a:xfrm>
            <a:off x="5493975" y="2591150"/>
            <a:ext cx="2881800" cy="549600"/>
          </a:xfrm>
          <a:prstGeom prst="rect">
            <a:avLst/>
          </a:prstGeom>
          <a:solidFill>
            <a:srgbClr val="F2F3E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1131C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" sz="1200" b="0" i="0" u="none" strike="noStrike" cap="none">
                <a:solidFill>
                  <a:srgbClr val="11131C"/>
                </a:solidFill>
                <a:latin typeface="Open Sans"/>
                <a:ea typeface="Open Sans"/>
                <a:cs typeface="Open Sans"/>
                <a:sym typeface="Open Sans"/>
              </a:rPr>
              <a:t>lear</a:t>
            </a:r>
            <a:r>
              <a:rPr lang="en" sz="700"/>
              <a:t> </a:t>
            </a:r>
            <a:r>
              <a:rPr lang="en" sz="1200" b="0" i="0" u="none" strike="noStrike" cap="none">
                <a:solidFill>
                  <a:srgbClr val="11131C"/>
                </a:solidFill>
                <a:latin typeface="Open Sans"/>
                <a:ea typeface="Open Sans"/>
                <a:cs typeface="Open Sans"/>
                <a:sym typeface="Open Sans"/>
              </a:rPr>
              <a:t>summaries of complexity, and actionable information</a:t>
            </a:r>
            <a:endParaRPr sz="700"/>
          </a:p>
        </p:txBody>
      </p:sp>
      <p:sp>
        <p:nvSpPr>
          <p:cNvPr id="327" name="Google Shape;327;p52"/>
          <p:cNvSpPr txBox="1"/>
          <p:nvPr/>
        </p:nvSpPr>
        <p:spPr>
          <a:xfrm>
            <a:off x="5513925" y="3318400"/>
            <a:ext cx="2841900" cy="514200"/>
          </a:xfrm>
          <a:prstGeom prst="rect">
            <a:avLst/>
          </a:prstGeom>
          <a:solidFill>
            <a:srgbClr val="F2F3E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11131C"/>
                </a:solidFill>
                <a:latin typeface="Open Sans"/>
                <a:ea typeface="Open Sans"/>
                <a:cs typeface="Open Sans"/>
                <a:sym typeface="Open Sans"/>
              </a:rPr>
              <a:t>Operating in a reactive, high-demaind environment</a:t>
            </a:r>
            <a:endParaRPr sz="700"/>
          </a:p>
        </p:txBody>
      </p:sp>
      <p:sp>
        <p:nvSpPr>
          <p:cNvPr id="328" name="Google Shape;328;p52"/>
          <p:cNvSpPr txBox="1"/>
          <p:nvPr/>
        </p:nvSpPr>
        <p:spPr>
          <a:xfrm>
            <a:off x="5533675" y="4010253"/>
            <a:ext cx="2796600" cy="549600"/>
          </a:xfrm>
          <a:prstGeom prst="rect">
            <a:avLst/>
          </a:prstGeom>
          <a:solidFill>
            <a:srgbClr val="F2F3E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11131C"/>
                </a:solidFill>
                <a:latin typeface="Open Sans"/>
                <a:ea typeface="Open Sans"/>
                <a:cs typeface="Open Sans"/>
                <a:sym typeface="Open Sans"/>
              </a:rPr>
              <a:t>Acute capacity limits, shifting priorities, and compliance burdens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3" descr="Create a professional Google Slides slide in the same AAUDE “blueprint” style: light grid background, navy headings, muted gold accents, thin outlined boxes, and a clean institutional research dashboard aesthetic.  Slide title: Emerging Strengths..."/>
          <p:cNvSpPr/>
          <p:nvPr/>
        </p:nvSpPr>
        <p:spPr>
          <a:xfrm>
            <a:off x="-33337" y="0"/>
            <a:ext cx="9210675" cy="5143500"/>
          </a:xfrm>
          <a:custGeom>
            <a:avLst/>
            <a:gdLst/>
            <a:ahLst/>
            <a:cxnLst/>
            <a:rect l="l" t="t" r="r" b="b"/>
            <a:pathLst>
              <a:path w="24561800" h="13716000" extrusionOk="0">
                <a:moveTo>
                  <a:pt x="0" y="0"/>
                </a:moveTo>
                <a:lnTo>
                  <a:pt x="24561800" y="0"/>
                </a:lnTo>
                <a:lnTo>
                  <a:pt x="245618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" r="-2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4" name="Google Shape;334;p53"/>
          <p:cNvSpPr txBox="1"/>
          <p:nvPr/>
        </p:nvSpPr>
        <p:spPr>
          <a:xfrm>
            <a:off x="706005" y="695380"/>
            <a:ext cx="737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4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1A273F"/>
                </a:solidFill>
                <a:latin typeface="Open Sans"/>
                <a:ea typeface="Open Sans"/>
                <a:cs typeface="Open Sans"/>
                <a:sym typeface="Open Sans"/>
              </a:rPr>
              <a:t>IR in Demand - </a:t>
            </a:r>
            <a:r>
              <a:rPr lang="en" sz="2400" b="1" i="0" u="none" strike="noStrike" cap="none">
                <a:solidFill>
                  <a:srgbClr val="1A273F"/>
                </a:solidFill>
                <a:latin typeface="Open Sans"/>
                <a:ea typeface="Open Sans"/>
                <a:cs typeface="Open Sans"/>
                <a:sym typeface="Open Sans"/>
              </a:rPr>
              <a:t>Emerging Strengths in 2025</a:t>
            </a:r>
            <a:endParaRPr sz="24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5" name="Google Shape;335;p53"/>
          <p:cNvSpPr txBox="1"/>
          <p:nvPr/>
        </p:nvSpPr>
        <p:spPr>
          <a:xfrm>
            <a:off x="1288267" y="4473328"/>
            <a:ext cx="6567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5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222226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" sz="1300" b="1" i="0" u="none" strike="noStrike" cap="none">
                <a:solidFill>
                  <a:srgbClr val="222226"/>
                </a:solidFill>
                <a:latin typeface="Open Sans"/>
                <a:ea typeface="Open Sans"/>
                <a:cs typeface="Open Sans"/>
                <a:sym typeface="Open Sans"/>
              </a:rPr>
              <a:t>R offices excel at turning complex data into trusted, actionable insight while</a:t>
            </a:r>
            <a:r>
              <a:rPr lang="en" sz="700" b="1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 b="1" i="0" u="none" strike="noStrike" cap="none">
                <a:solidFill>
                  <a:srgbClr val="222226"/>
                </a:solidFill>
                <a:latin typeface="Open Sans"/>
                <a:ea typeface="Open Sans"/>
                <a:cs typeface="Open Sans"/>
                <a:sym typeface="Open Sans"/>
              </a:rPr>
              <a:t>maintaining strong partnerships across campus.</a:t>
            </a:r>
            <a:endParaRPr sz="7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 descr="Create a professional Google Slides presentation slide in the same AAUDE “blueprint” style: light grid background, navy headings, muted gold accents, thin outlined boxes, clean institutional research dashboard aesthetic, and simple professional ic..."/>
          <p:cNvSpPr/>
          <p:nvPr/>
        </p:nvSpPr>
        <p:spPr>
          <a:xfrm>
            <a:off x="-33337" y="0"/>
            <a:ext cx="9210675" cy="5143500"/>
          </a:xfrm>
          <a:custGeom>
            <a:avLst/>
            <a:gdLst/>
            <a:ahLst/>
            <a:cxnLst/>
            <a:rect l="l" t="t" r="r" b="b"/>
            <a:pathLst>
              <a:path w="24561800" h="13716000" extrusionOk="0">
                <a:moveTo>
                  <a:pt x="0" y="0"/>
                </a:moveTo>
                <a:lnTo>
                  <a:pt x="24561800" y="0"/>
                </a:lnTo>
                <a:lnTo>
                  <a:pt x="245618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" r="-2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341;p54"/>
          <p:cNvSpPr txBox="1"/>
          <p:nvPr/>
        </p:nvSpPr>
        <p:spPr>
          <a:xfrm>
            <a:off x="514350" y="361725"/>
            <a:ext cx="814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1A2D42"/>
                </a:solidFill>
                <a:latin typeface="Open Sans"/>
                <a:ea typeface="Open Sans"/>
                <a:cs typeface="Open Sans"/>
                <a:sym typeface="Open Sans"/>
              </a:rPr>
              <a:t>IR in Demand - </a:t>
            </a:r>
            <a:r>
              <a:rPr lang="en" sz="2400" b="1" i="0" u="none" strike="noStrike" cap="none">
                <a:solidFill>
                  <a:srgbClr val="1A2D42"/>
                </a:solidFill>
                <a:latin typeface="Open Sans"/>
                <a:ea typeface="Open Sans"/>
                <a:cs typeface="Open Sans"/>
                <a:sym typeface="Open Sans"/>
              </a:rPr>
              <a:t>Emerging Obstacles in 2025</a:t>
            </a:r>
            <a:endParaRPr sz="2400" b="1" i="0" u="none" strike="noStrike" cap="none">
              <a:solidFill>
                <a:srgbClr val="1A2D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54"/>
          <p:cNvSpPr txBox="1"/>
          <p:nvPr/>
        </p:nvSpPr>
        <p:spPr>
          <a:xfrm>
            <a:off x="1288498" y="1792224"/>
            <a:ext cx="1674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Demand Outpaces </a:t>
            </a:r>
            <a:br>
              <a:rPr lang="en" sz="11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1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Capacity</a:t>
            </a:r>
            <a:endParaRPr sz="700"/>
          </a:p>
        </p:txBody>
      </p:sp>
      <p:sp>
        <p:nvSpPr>
          <p:cNvPr id="343" name="Google Shape;343;p54"/>
          <p:cNvSpPr txBox="1"/>
          <p:nvPr/>
        </p:nvSpPr>
        <p:spPr>
          <a:xfrm>
            <a:off x="1288503" y="2975825"/>
            <a:ext cx="1791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Reactive Work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Crowds Out Strategy</a:t>
            </a:r>
            <a:endParaRPr sz="700"/>
          </a:p>
        </p:txBody>
      </p:sp>
      <p:sp>
        <p:nvSpPr>
          <p:cNvPr id="344" name="Google Shape;344;p54"/>
          <p:cNvSpPr txBox="1"/>
          <p:nvPr/>
        </p:nvSpPr>
        <p:spPr>
          <a:xfrm>
            <a:off x="4023360" y="1792224"/>
            <a:ext cx="1674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Infrastructure Limits </a:t>
            </a:r>
            <a:br>
              <a:rPr lang="en" sz="11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1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Insights</a:t>
            </a:r>
            <a:endParaRPr sz="700"/>
          </a:p>
        </p:txBody>
      </p:sp>
      <p:sp>
        <p:nvSpPr>
          <p:cNvPr id="345" name="Google Shape;345;p54"/>
          <p:cNvSpPr txBox="1"/>
          <p:nvPr/>
        </p:nvSpPr>
        <p:spPr>
          <a:xfrm>
            <a:off x="4200188" y="2205020"/>
            <a:ext cx="11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Data silos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System transitions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Warehouse gaps</a:t>
            </a:r>
            <a:endParaRPr sz="700"/>
          </a:p>
        </p:txBody>
      </p:sp>
      <p:sp>
        <p:nvSpPr>
          <p:cNvPr id="346" name="Google Shape;346;p54"/>
          <p:cNvSpPr txBox="1"/>
          <p:nvPr/>
        </p:nvSpPr>
        <p:spPr>
          <a:xfrm>
            <a:off x="4023360" y="2971800"/>
            <a:ext cx="172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Compliance Demands Are Growing</a:t>
            </a:r>
            <a:endParaRPr sz="700"/>
          </a:p>
        </p:txBody>
      </p:sp>
      <p:sp>
        <p:nvSpPr>
          <p:cNvPr id="347" name="Google Shape;347;p54"/>
          <p:cNvSpPr txBox="1"/>
          <p:nvPr/>
        </p:nvSpPr>
        <p:spPr>
          <a:xfrm>
            <a:off x="6913130" y="1792224"/>
            <a:ext cx="164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Governance Gaps Create Friction</a:t>
            </a:r>
            <a:endParaRPr sz="800"/>
          </a:p>
        </p:txBody>
      </p:sp>
      <p:sp>
        <p:nvSpPr>
          <p:cNvPr id="348" name="Google Shape;348;p54"/>
          <p:cNvSpPr txBox="1"/>
          <p:nvPr/>
        </p:nvSpPr>
        <p:spPr>
          <a:xfrm>
            <a:off x="6867275" y="2971800"/>
            <a:ext cx="172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Not Always at the Strategy Table</a:t>
            </a:r>
            <a:endParaRPr sz="700"/>
          </a:p>
        </p:txBody>
      </p:sp>
      <p:sp>
        <p:nvSpPr>
          <p:cNvPr id="349" name="Google Shape;349;p54"/>
          <p:cNvSpPr txBox="1"/>
          <p:nvPr/>
        </p:nvSpPr>
        <p:spPr>
          <a:xfrm>
            <a:off x="651109" y="4242798"/>
            <a:ext cx="771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2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IR offices are balancing trusted core reporting with rising expectations for faster, broader, </a:t>
            </a:r>
            <a:r>
              <a:rPr lang="en" sz="7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400" b="1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and more strategic analytics.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0" name="Google Shape;350;p54"/>
          <p:cNvSpPr txBox="1"/>
          <p:nvPr/>
        </p:nvSpPr>
        <p:spPr>
          <a:xfrm>
            <a:off x="1428149" y="2196439"/>
            <a:ext cx="139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Staffing gaps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Workload growth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Budget pressure</a:t>
            </a:r>
            <a:endParaRPr sz="700"/>
          </a:p>
        </p:txBody>
      </p:sp>
      <p:sp>
        <p:nvSpPr>
          <p:cNvPr id="351" name="Google Shape;351;p54"/>
          <p:cNvSpPr txBox="1"/>
          <p:nvPr/>
        </p:nvSpPr>
        <p:spPr>
          <a:xfrm>
            <a:off x="7011891" y="2190732"/>
            <a:ext cx="1349202" cy="32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44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Decentralized data</a:t>
            </a:r>
            <a:endParaRPr sz="700"/>
          </a:p>
          <a:p>
            <a:pPr marL="0" marR="0" lvl="0" indent="0" algn="l" rtl="0">
              <a:lnSpc>
                <a:spcPct val="1344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Inconsistent standards</a:t>
            </a:r>
            <a:endParaRPr sz="700"/>
          </a:p>
        </p:txBody>
      </p:sp>
      <p:sp>
        <p:nvSpPr>
          <p:cNvPr id="352" name="Google Shape;352;p54"/>
          <p:cNvSpPr txBox="1"/>
          <p:nvPr/>
        </p:nvSpPr>
        <p:spPr>
          <a:xfrm>
            <a:off x="1468551" y="3392625"/>
            <a:ext cx="14943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Ad hoc requests</a:t>
            </a:r>
            <a:endParaRPr sz="700"/>
          </a:p>
          <a:p>
            <a:pPr marL="0" marR="0" lvl="0" indent="0" algn="l" rtl="0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Shifting priorities</a:t>
            </a:r>
            <a:endParaRPr sz="700"/>
          </a:p>
        </p:txBody>
      </p:sp>
      <p:sp>
        <p:nvSpPr>
          <p:cNvPr id="353" name="Google Shape;353;p54"/>
          <p:cNvSpPr txBox="1"/>
          <p:nvPr/>
        </p:nvSpPr>
        <p:spPr>
          <a:xfrm>
            <a:off x="4200202" y="3380825"/>
            <a:ext cx="16179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IPEDS, federal reporting</a:t>
            </a:r>
            <a:endParaRPr sz="700"/>
          </a:p>
          <a:p>
            <a:pPr marL="0" marR="0" lvl="0" indent="0" algn="l" rtl="0">
              <a:lnSpc>
                <a:spcPct val="126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New mandates</a:t>
            </a:r>
            <a:endParaRPr sz="700"/>
          </a:p>
        </p:txBody>
      </p:sp>
      <p:sp>
        <p:nvSpPr>
          <p:cNvPr id="354" name="Google Shape;354;p54"/>
          <p:cNvSpPr txBox="1"/>
          <p:nvPr/>
        </p:nvSpPr>
        <p:spPr>
          <a:xfrm>
            <a:off x="7011891" y="3380824"/>
            <a:ext cx="1617760" cy="315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New administrations</a:t>
            </a:r>
            <a:endParaRPr sz="700"/>
          </a:p>
          <a:p>
            <a:pPr marL="0" marR="0" lvl="0" indent="0" algn="l" rtl="0">
              <a:lnSpc>
                <a:spcPct val="126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Limited early engagement</a:t>
            </a:r>
            <a:endParaRPr sz="700"/>
          </a:p>
        </p:txBody>
      </p:sp>
      <p:sp>
        <p:nvSpPr>
          <p:cNvPr id="355" name="Google Shape;355;p54"/>
          <p:cNvSpPr txBox="1"/>
          <p:nvPr/>
        </p:nvSpPr>
        <p:spPr>
          <a:xfrm>
            <a:off x="498138" y="835740"/>
            <a:ext cx="81477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7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“ I don't know at the beginning of each day what the team is going to be pulled into. Some of it is outside of institutional control, but I worry that we've given up long range planning entirely and that this represents a cultural shift, and we'll never go back to a more meaningful equilibrium…”</a:t>
            </a:r>
            <a:endParaRPr sz="9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/>
          <p:nvPr/>
        </p:nvSpPr>
        <p:spPr>
          <a:xfrm>
            <a:off x="0" y="214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0" b="-30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1" name="Google Shape;361;p55"/>
          <p:cNvSpPr txBox="1"/>
          <p:nvPr/>
        </p:nvSpPr>
        <p:spPr>
          <a:xfrm>
            <a:off x="461525" y="396575"/>
            <a:ext cx="8366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E2945"/>
                </a:solidFill>
                <a:latin typeface="Open Sans"/>
                <a:ea typeface="Open Sans"/>
                <a:cs typeface="Open Sans"/>
                <a:sym typeface="Open Sans"/>
              </a:rPr>
              <a:t>IR Office Survey Dashboard</a:t>
            </a:r>
            <a:endParaRPr sz="2300"/>
          </a:p>
        </p:txBody>
      </p:sp>
      <p:sp>
        <p:nvSpPr>
          <p:cNvPr id="362" name="Google Shape;362;p55"/>
          <p:cNvSpPr/>
          <p:nvPr/>
        </p:nvSpPr>
        <p:spPr>
          <a:xfrm>
            <a:off x="3228000" y="3078425"/>
            <a:ext cx="4351800" cy="545400"/>
          </a:xfrm>
          <a:prstGeom prst="ellipse">
            <a:avLst/>
          </a:prstGeom>
          <a:noFill/>
          <a:ln w="38100" cap="flat" cmpd="sng">
            <a:solidFill>
              <a:srgbClr val="0735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5"/>
          <p:cNvSpPr txBox="1"/>
          <p:nvPr/>
        </p:nvSpPr>
        <p:spPr>
          <a:xfrm>
            <a:off x="4541150" y="419675"/>
            <a:ext cx="3477000" cy="492600"/>
          </a:xfrm>
          <a:prstGeom prst="rect">
            <a:avLst/>
          </a:prstGeom>
          <a:solidFill>
            <a:srgbClr val="FCFAF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D3748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" sz="2000" b="1" u="sng">
                <a:solidFill>
                  <a:srgbClr val="2B6CB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https://tableau.mit.edu</a:t>
            </a: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64" name="Google Shape;364;p55"/>
          <p:cNvGrpSpPr/>
          <p:nvPr/>
        </p:nvGrpSpPr>
        <p:grpSpPr>
          <a:xfrm>
            <a:off x="694425" y="997925"/>
            <a:ext cx="7753399" cy="3842100"/>
            <a:chOff x="875500" y="1003800"/>
            <a:chExt cx="7753399" cy="3842100"/>
          </a:xfrm>
        </p:grpSpPr>
        <p:pic>
          <p:nvPicPr>
            <p:cNvPr id="365" name="Google Shape;365;p5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75500" y="1003800"/>
              <a:ext cx="7753399" cy="3842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55"/>
            <p:cNvSpPr/>
            <p:nvPr/>
          </p:nvSpPr>
          <p:spPr>
            <a:xfrm>
              <a:off x="2634375" y="2303675"/>
              <a:ext cx="4471200" cy="429900"/>
            </a:xfrm>
            <a:prstGeom prst="ellipse">
              <a:avLst/>
            </a:prstGeom>
            <a:noFill/>
            <a:ln w="28575" cap="flat" cmpd="sng">
              <a:solidFill>
                <a:srgbClr val="0735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6"/>
          <p:cNvSpPr/>
          <p:nvPr/>
        </p:nvSpPr>
        <p:spPr>
          <a:xfrm>
            <a:off x="0" y="214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0" b="-30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72" name="Google Shape;372;p56"/>
          <p:cNvSpPr txBox="1"/>
          <p:nvPr/>
        </p:nvSpPr>
        <p:spPr>
          <a:xfrm>
            <a:off x="461525" y="396575"/>
            <a:ext cx="8366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E2945"/>
                </a:solidFill>
                <a:latin typeface="Open Sans"/>
                <a:ea typeface="Open Sans"/>
                <a:cs typeface="Open Sans"/>
                <a:sym typeface="Open Sans"/>
              </a:rPr>
              <a:t>IR Office Survey Detail </a:t>
            </a:r>
            <a:endParaRPr sz="2300" b="1">
              <a:solidFill>
                <a:srgbClr val="0E294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56"/>
          <p:cNvSpPr txBox="1"/>
          <p:nvPr/>
        </p:nvSpPr>
        <p:spPr>
          <a:xfrm>
            <a:off x="3825050" y="419675"/>
            <a:ext cx="3477000" cy="492600"/>
          </a:xfrm>
          <a:prstGeom prst="rect">
            <a:avLst/>
          </a:prstGeom>
          <a:solidFill>
            <a:srgbClr val="FCFAF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D3748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" sz="2000" b="1" u="sng">
                <a:solidFill>
                  <a:srgbClr val="2B6CB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https://tableau.mit.edu</a:t>
            </a: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74" name="Google Shape;374;p56"/>
          <p:cNvGrpSpPr/>
          <p:nvPr/>
        </p:nvGrpSpPr>
        <p:grpSpPr>
          <a:xfrm>
            <a:off x="694425" y="997925"/>
            <a:ext cx="7753399" cy="3842100"/>
            <a:chOff x="875500" y="1003800"/>
            <a:chExt cx="7753399" cy="3842100"/>
          </a:xfrm>
        </p:grpSpPr>
        <p:pic>
          <p:nvPicPr>
            <p:cNvPr id="375" name="Google Shape;375;p5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75500" y="1003800"/>
              <a:ext cx="7753399" cy="3842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56"/>
            <p:cNvSpPr/>
            <p:nvPr/>
          </p:nvSpPr>
          <p:spPr>
            <a:xfrm>
              <a:off x="2517475" y="2929025"/>
              <a:ext cx="4471200" cy="429900"/>
            </a:xfrm>
            <a:prstGeom prst="ellipse">
              <a:avLst/>
            </a:prstGeom>
            <a:noFill/>
            <a:ln w="28575" cap="flat" cmpd="sng">
              <a:solidFill>
                <a:srgbClr val="0735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7"/>
          <p:cNvSpPr/>
          <p:nvPr/>
        </p:nvSpPr>
        <p:spPr>
          <a:xfrm>
            <a:off x="0" y="214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0" b="-30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82" name="Google Shape;382;p57"/>
          <p:cNvSpPr txBox="1"/>
          <p:nvPr/>
        </p:nvSpPr>
        <p:spPr>
          <a:xfrm>
            <a:off x="819325" y="716100"/>
            <a:ext cx="7503600" cy="3711300"/>
          </a:xfrm>
          <a:prstGeom prst="rect">
            <a:avLst/>
          </a:prstGeom>
          <a:solidFill>
            <a:srgbClr val="30336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BFAF5"/>
                </a:solidFill>
                <a:latin typeface="Open Sans"/>
                <a:ea typeface="Open Sans"/>
                <a:cs typeface="Open Sans"/>
                <a:sym typeface="Open Sans"/>
              </a:rPr>
              <a:t>FEEDBACK AND USE CASES </a:t>
            </a:r>
            <a:br>
              <a:rPr lang="en" sz="3600" b="1">
                <a:solidFill>
                  <a:srgbClr val="FBFAF5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3600" b="1">
                <a:solidFill>
                  <a:srgbClr val="FBFAF5"/>
                </a:solidFill>
                <a:latin typeface="Open Sans"/>
                <a:ea typeface="Open Sans"/>
                <a:cs typeface="Open Sans"/>
                <a:sym typeface="Open Sans"/>
              </a:rPr>
              <a:t>REQUESTED</a:t>
            </a:r>
            <a:br>
              <a:rPr lang="en" sz="3600" b="1">
                <a:solidFill>
                  <a:srgbClr val="FBFAF5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600">
              <a:solidFill>
                <a:srgbClr val="FBFAF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051560" marR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BFAF5"/>
              </a:buClr>
              <a:buSzPts val="1600"/>
              <a:buFont typeface="Open Sans"/>
              <a:buChar char="❖"/>
            </a:pPr>
            <a:r>
              <a:rPr lang="en" sz="1600">
                <a:solidFill>
                  <a:srgbClr val="FBFAF5"/>
                </a:solidFill>
                <a:latin typeface="Open Sans"/>
                <a:ea typeface="Open Sans"/>
                <a:cs typeface="Open Sans"/>
                <a:sym typeface="Open Sans"/>
              </a:rPr>
              <a:t>How have you used the AAUDE IR Office Survey data, results report, or dashboard? </a:t>
            </a:r>
            <a:endParaRPr sz="1600">
              <a:solidFill>
                <a:srgbClr val="FBFAF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051560" marR="457200" lvl="0" indent="-330200" algn="l" rtl="0">
              <a:spcBef>
                <a:spcPts val="1000"/>
              </a:spcBef>
              <a:spcAft>
                <a:spcPts val="1000"/>
              </a:spcAft>
              <a:buClr>
                <a:srgbClr val="FBFAF5"/>
              </a:buClr>
              <a:buSzPts val="1600"/>
              <a:buFont typeface="Open Sans"/>
              <a:buChar char="❖"/>
            </a:pPr>
            <a:r>
              <a:rPr lang="en" sz="1600">
                <a:solidFill>
                  <a:srgbClr val="FBFAF5"/>
                </a:solidFill>
                <a:latin typeface="Open Sans"/>
                <a:ea typeface="Open Sans"/>
                <a:cs typeface="Open Sans"/>
                <a:sym typeface="Open Sans"/>
              </a:rPr>
              <a:t>What would make the survey or dashboard more useful going forward? </a:t>
            </a:r>
            <a:endParaRPr sz="1600">
              <a:solidFill>
                <a:srgbClr val="FBFAF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2"/>
          <p:cNvSpPr/>
          <p:nvPr/>
        </p:nvSpPr>
        <p:spPr>
          <a:xfrm>
            <a:off x="0" y="214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0" b="-30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7" name="Google Shape;207;p42"/>
          <p:cNvSpPr txBox="1"/>
          <p:nvPr/>
        </p:nvSpPr>
        <p:spPr>
          <a:xfrm>
            <a:off x="350975" y="1121950"/>
            <a:ext cx="4660800" cy="3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AutoNum type="arabicPeriod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Better understand the </a:t>
            </a:r>
            <a:r>
              <a:rPr lang="en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structure of IR offices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at AAU institutions; 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AutoNum type="arabicPeriod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Inquire into </a:t>
            </a:r>
            <a:r>
              <a:rPr lang="en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functions, tools, and other pertinent information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to inform AAUDE’s focus areas and ensure alignment with the needs of our membership; and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AutoNum type="arabicPeriod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Serve as a </a:t>
            </a:r>
            <a:r>
              <a:rPr lang="en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valuable tool for member institutions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to use for office planning by benchmarking office structures and responsibilities against those of other AAU IR offices.</a:t>
            </a:r>
            <a:endParaRPr sz="1300">
              <a:solidFill>
                <a:srgbClr val="474E52"/>
              </a:solidFill>
            </a:endParaRPr>
          </a:p>
        </p:txBody>
      </p:sp>
      <p:sp>
        <p:nvSpPr>
          <p:cNvPr id="208" name="Google Shape;208;p42"/>
          <p:cNvSpPr txBox="1"/>
          <p:nvPr/>
        </p:nvSpPr>
        <p:spPr>
          <a:xfrm>
            <a:off x="426900" y="373200"/>
            <a:ext cx="5510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E2945"/>
                </a:solidFill>
                <a:latin typeface="Open Sans"/>
                <a:ea typeface="Open Sans"/>
                <a:cs typeface="Open Sans"/>
                <a:sym typeface="Open Sans"/>
              </a:rPr>
              <a:t>IR Office Survey Purpose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3"/>
          <p:cNvSpPr/>
          <p:nvPr/>
        </p:nvSpPr>
        <p:spPr>
          <a:xfrm>
            <a:off x="0" y="214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" b="-2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4" name="Google Shape;214;p43"/>
          <p:cNvSpPr txBox="1">
            <a:spLocks noGrp="1"/>
          </p:cNvSpPr>
          <p:nvPr>
            <p:ph type="body" idx="4294967295"/>
          </p:nvPr>
        </p:nvSpPr>
        <p:spPr>
          <a:xfrm>
            <a:off x="461525" y="1582175"/>
            <a:ext cx="8172600" cy="3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•"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Organization structures 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•"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Current Responsibilities (primary, shared, or no oversight)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•"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FTE and full-time/part-time headcounts (gender and IPEDS race/ethnicity optional items)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•"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Work arrangements (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n-person, hybrid, remote)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•"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Analytics/visualization tools utilized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•"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Products utilized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•"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Regular presence at consortia/conferences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•"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Strategic plan and website location (if applicable)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•"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Biggest obstacles (open text)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00"/>
              <a:buFont typeface="Open Sans"/>
              <a:buChar char="•"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Office strengths (open text)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" name="Google Shape;215;p43"/>
          <p:cNvSpPr txBox="1"/>
          <p:nvPr/>
        </p:nvSpPr>
        <p:spPr>
          <a:xfrm>
            <a:off x="536760" y="974850"/>
            <a:ext cx="7922100" cy="484500"/>
          </a:xfrm>
          <a:prstGeom prst="rect">
            <a:avLst/>
          </a:prstGeom>
          <a:solidFill>
            <a:srgbClr val="EDAB2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Incorporated a “no change from 2024” option as a survey screener.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" name="Google Shape;216;p43"/>
          <p:cNvSpPr txBox="1"/>
          <p:nvPr/>
        </p:nvSpPr>
        <p:spPr>
          <a:xfrm>
            <a:off x="461525" y="374638"/>
            <a:ext cx="8366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0E2945"/>
                </a:solidFill>
                <a:latin typeface="Open Sans"/>
                <a:ea typeface="Open Sans"/>
                <a:cs typeface="Open Sans"/>
                <a:sym typeface="Open Sans"/>
              </a:rPr>
              <a:t>Approach streamlined, measures remained consistent</a:t>
            </a:r>
            <a:endParaRPr sz="2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4"/>
          <p:cNvSpPr/>
          <p:nvPr/>
        </p:nvSpPr>
        <p:spPr>
          <a:xfrm>
            <a:off x="0" y="214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0" b="-30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2" name="Google Shape;222;p44"/>
          <p:cNvSpPr txBox="1"/>
          <p:nvPr/>
        </p:nvSpPr>
        <p:spPr>
          <a:xfrm>
            <a:off x="461525" y="396575"/>
            <a:ext cx="8366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E2945"/>
                </a:solidFill>
                <a:latin typeface="Open Sans"/>
                <a:ea typeface="Open Sans"/>
                <a:cs typeface="Open Sans"/>
                <a:sym typeface="Open Sans"/>
              </a:rPr>
              <a:t>Administration Overview</a:t>
            </a:r>
            <a:endParaRPr sz="3200"/>
          </a:p>
        </p:txBody>
      </p:sp>
      <p:sp>
        <p:nvSpPr>
          <p:cNvPr id="223" name="Google Shape;223;p44"/>
          <p:cNvSpPr txBox="1">
            <a:spLocks noGrp="1"/>
          </p:cNvSpPr>
          <p:nvPr>
            <p:ph type="body" idx="4294967295"/>
          </p:nvPr>
        </p:nvSpPr>
        <p:spPr>
          <a:xfrm>
            <a:off x="520875" y="1166750"/>
            <a:ext cx="76380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2200" b="1">
                <a:latin typeface="Open Sans"/>
                <a:ea typeface="Open Sans"/>
                <a:cs typeface="Open Sans"/>
                <a:sym typeface="Open Sans"/>
              </a:rPr>
              <a:t>Population</a:t>
            </a:r>
            <a:r>
              <a:rPr lang="en" sz="2200"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" sz="2200">
                <a:solidFill>
                  <a:srgbClr val="C4123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AAUDE Primary Representatives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r>
              <a:rPr lang="en" sz="2200" b="1">
                <a:latin typeface="Open Sans"/>
                <a:ea typeface="Open Sans"/>
                <a:cs typeface="Open Sans"/>
                <a:sym typeface="Open Sans"/>
              </a:rPr>
              <a:t>Administration</a:t>
            </a:r>
            <a:r>
              <a:rPr lang="en" sz="2200"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" sz="2200">
                <a:solidFill>
                  <a:srgbClr val="202020"/>
                </a:solidFill>
                <a:latin typeface="Open Sans"/>
                <a:ea typeface="Open Sans"/>
                <a:cs typeface="Open Sans"/>
                <a:sym typeface="Open Sans"/>
              </a:rPr>
              <a:t> November 13 - December 12, 2025</a:t>
            </a:r>
            <a:endParaRPr sz="1600">
              <a:solidFill>
                <a:srgbClr val="2020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24" name="Google Shape;224;p44"/>
          <p:cNvGraphicFramePr/>
          <p:nvPr/>
        </p:nvGraphicFramePr>
        <p:xfrm>
          <a:off x="520879" y="2369760"/>
          <a:ext cx="6933200" cy="1182250"/>
        </p:xfrm>
        <a:graphic>
          <a:graphicData uri="http://schemas.openxmlformats.org/drawingml/2006/table">
            <a:tbl>
              <a:tblPr>
                <a:noFill/>
                <a:tableStyleId>{9451161B-3AF7-4402-8A50-8AE08DC98F6C}</a:tableStyleId>
              </a:tblPr>
              <a:tblGrid>
                <a:gridCol w="223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>
                          <a:solidFill>
                            <a:srgbClr val="F9F7F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Population</a:t>
                      </a:r>
                      <a:endParaRPr sz="2000" b="1" u="none" strike="noStrike" cap="none">
                        <a:solidFill>
                          <a:srgbClr val="F9F7F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3300" marR="63300" marT="63300" marB="633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E29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>
                          <a:solidFill>
                            <a:srgbClr val="F9F7F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Respondents</a:t>
                      </a:r>
                      <a:endParaRPr sz="2000" b="1" u="none" strike="noStrike" cap="none">
                        <a:solidFill>
                          <a:srgbClr val="F9F7F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3300" marR="63300" marT="63300" marB="633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E29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000" b="1" u="none" strike="noStrike" cap="none">
                          <a:solidFill>
                            <a:srgbClr val="F9F7F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Response Rate</a:t>
                      </a:r>
                      <a:endParaRPr sz="2000" b="1" u="none" strike="noStrike" cap="none">
                        <a:solidFill>
                          <a:srgbClr val="F9F7F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3300" marR="63300" marT="63300" marB="633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E29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72</a:t>
                      </a:r>
                      <a:endParaRPr sz="2400" u="none" strike="noStrike" cap="non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3300" marR="63300" marT="63300" marB="633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F8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48</a:t>
                      </a:r>
                      <a:endParaRPr sz="2400" u="none" strike="noStrike" cap="non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3300" marR="63300" marT="63300" marB="633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F8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67%</a:t>
                      </a:r>
                      <a:endParaRPr sz="2400" u="none" strike="noStrike" cap="non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3300" marR="63300" marT="63300" marB="633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F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" name="Google Shape;225;p44"/>
          <p:cNvSpPr txBox="1"/>
          <p:nvPr/>
        </p:nvSpPr>
        <p:spPr>
          <a:xfrm>
            <a:off x="520875" y="3756675"/>
            <a:ext cx="6933300" cy="874200"/>
          </a:xfrm>
          <a:prstGeom prst="rect">
            <a:avLst/>
          </a:prstGeom>
          <a:solidFill>
            <a:srgbClr val="EDAB2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" sz="1900">
                <a:latin typeface="Open Sans"/>
                <a:ea typeface="Open Sans"/>
                <a:cs typeface="Open Sans"/>
                <a:sym typeface="Open Sans"/>
              </a:rPr>
              <a:t>9 institutions participated in 2024 and not in 2025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lang="en" sz="1900">
                <a:latin typeface="Open Sans"/>
                <a:ea typeface="Open Sans"/>
                <a:cs typeface="Open Sans"/>
                <a:sym typeface="Open Sans"/>
              </a:rPr>
              <a:t>7 participated in 2025 and not in 2024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5"/>
          <p:cNvSpPr/>
          <p:nvPr/>
        </p:nvSpPr>
        <p:spPr>
          <a:xfrm>
            <a:off x="0" y="214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" b="-2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1" name="Google Shape;231;p45"/>
          <p:cNvSpPr txBox="1"/>
          <p:nvPr/>
        </p:nvSpPr>
        <p:spPr>
          <a:xfrm>
            <a:off x="512450" y="430673"/>
            <a:ext cx="862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182837"/>
                </a:solidFill>
                <a:latin typeface="Open Sans"/>
                <a:ea typeface="Open Sans"/>
                <a:cs typeface="Open Sans"/>
                <a:sym typeface="Open Sans"/>
              </a:rPr>
              <a:t>Methodological Context and Key 2025 Takeaways </a:t>
            </a:r>
            <a:endParaRPr sz="700"/>
          </a:p>
        </p:txBody>
      </p:sp>
      <p:sp>
        <p:nvSpPr>
          <p:cNvPr id="232" name="Google Shape;232;p45"/>
          <p:cNvSpPr txBox="1"/>
          <p:nvPr/>
        </p:nvSpPr>
        <p:spPr>
          <a:xfrm>
            <a:off x="814154" y="1309609"/>
            <a:ext cx="326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DDE7EC"/>
                </a:solidFill>
                <a:latin typeface="Open Sans"/>
                <a:ea typeface="Open Sans"/>
                <a:cs typeface="Open Sans"/>
                <a:sym typeface="Open Sans"/>
              </a:rPr>
              <a:t>Interpretation Caveats</a:t>
            </a:r>
            <a:endParaRPr sz="700"/>
          </a:p>
        </p:txBody>
      </p:sp>
      <p:sp>
        <p:nvSpPr>
          <p:cNvPr id="233" name="Google Shape;233;p45"/>
          <p:cNvSpPr txBox="1"/>
          <p:nvPr/>
        </p:nvSpPr>
        <p:spPr>
          <a:xfrm>
            <a:off x="661756" y="1869425"/>
            <a:ext cx="3572100" cy="26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E7EC"/>
                </a:solidFill>
                <a:latin typeface="Open Sans"/>
                <a:ea typeface="Open Sans"/>
                <a:cs typeface="Open Sans"/>
                <a:sym typeface="Open Sans"/>
              </a:rPr>
              <a:t>No Change Option</a:t>
            </a:r>
            <a:endParaRPr sz="700">
              <a:solidFill>
                <a:schemeClr val="dk1"/>
              </a:solidFill>
            </a:endParaRPr>
          </a:p>
          <a:p>
            <a:pPr marL="292100" lvl="1" indent="-1460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DDE7EC"/>
              </a:buClr>
              <a:buSzPts val="1300"/>
              <a:buChar char="•"/>
            </a:pPr>
            <a:r>
              <a:rPr lang="en" sz="1300">
                <a:solidFill>
                  <a:srgbClr val="DDE7EC"/>
                </a:solidFill>
                <a:latin typeface="Open Sans"/>
                <a:ea typeface="Open Sans"/>
                <a:cs typeface="Open Sans"/>
                <a:sym typeface="Open Sans"/>
              </a:rPr>
              <a:t>38 institutions reported changes</a:t>
            </a:r>
            <a:endParaRPr sz="700">
              <a:solidFill>
                <a:schemeClr val="dk1"/>
              </a:solidFill>
            </a:endParaRPr>
          </a:p>
          <a:p>
            <a:pPr marL="292100" lvl="1" indent="-146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E7EC"/>
              </a:buClr>
              <a:buSzPts val="1300"/>
              <a:buChar char="•"/>
            </a:pPr>
            <a:r>
              <a:rPr lang="en" sz="1300">
                <a:solidFill>
                  <a:srgbClr val="DDE7EC"/>
                </a:solidFill>
                <a:latin typeface="Open Sans"/>
                <a:ea typeface="Open Sans"/>
                <a:cs typeface="Open Sans"/>
                <a:sym typeface="Open Sans"/>
              </a:rPr>
              <a:t>10 reported no changes</a:t>
            </a:r>
            <a:endParaRPr sz="1300">
              <a:solidFill>
                <a:srgbClr val="DDE7E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E7EC"/>
                </a:solidFill>
                <a:latin typeface="Open Sans"/>
                <a:ea typeface="Open Sans"/>
                <a:cs typeface="Open Sans"/>
                <a:sym typeface="Open Sans"/>
              </a:rPr>
              <a:t>The respondent pool changed between 2024 and 2025, so year-over-year dashboard comparisons should be interpreted with caution.</a:t>
            </a:r>
            <a:endParaRPr sz="1300">
              <a:solidFill>
                <a:srgbClr val="DDE7E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00">
                <a:solidFill>
                  <a:srgbClr val="DDE7EC"/>
                </a:solidFill>
                <a:latin typeface="Open Sans"/>
                <a:ea typeface="Open Sans"/>
                <a:cs typeface="Open Sans"/>
                <a:sym typeface="Open Sans"/>
              </a:rPr>
              <a:t>The 2025 results are not a perfect comparison with 2024, as some new institutions participated while some prior did not.</a:t>
            </a:r>
            <a:endParaRPr sz="1300">
              <a:solidFill>
                <a:srgbClr val="DDE7E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45"/>
          <p:cNvSpPr txBox="1"/>
          <p:nvPr/>
        </p:nvSpPr>
        <p:spPr>
          <a:xfrm>
            <a:off x="4923192" y="1390430"/>
            <a:ext cx="3601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182837"/>
                </a:solidFill>
                <a:latin typeface="Open Sans"/>
                <a:ea typeface="Open Sans"/>
                <a:cs typeface="Open Sans"/>
                <a:sym typeface="Open Sans"/>
              </a:rPr>
              <a:t>Aggregate stability masks institutional restructuring and staffing for some institutions.</a:t>
            </a:r>
            <a:endParaRPr sz="1500"/>
          </a:p>
        </p:txBody>
      </p:sp>
      <p:sp>
        <p:nvSpPr>
          <p:cNvPr id="235" name="Google Shape;235;p45"/>
          <p:cNvSpPr txBox="1"/>
          <p:nvPr/>
        </p:nvSpPr>
        <p:spPr>
          <a:xfrm>
            <a:off x="4923192" y="2607321"/>
            <a:ext cx="34824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182837"/>
                </a:solidFill>
                <a:latin typeface="Open Sans"/>
                <a:ea typeface="Open Sans"/>
                <a:cs typeface="Open Sans"/>
                <a:sym typeface="Open Sans"/>
              </a:rPr>
              <a:t>IR strengths are maturing into</a:t>
            </a:r>
            <a:endParaRPr sz="1500"/>
          </a:p>
          <a:p>
            <a:pPr marL="0" marR="0" lvl="0" indent="0" algn="l" rtl="0">
              <a:lnSpc>
                <a:spcPct val="1060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182837"/>
                </a:solidFill>
                <a:latin typeface="Open Sans"/>
                <a:ea typeface="Open Sans"/>
                <a:cs typeface="Open Sans"/>
                <a:sym typeface="Open Sans"/>
              </a:rPr>
              <a:t>strategic translation and complex modeling.</a:t>
            </a:r>
            <a:endParaRPr sz="1500"/>
          </a:p>
        </p:txBody>
      </p:sp>
      <p:sp>
        <p:nvSpPr>
          <p:cNvPr id="236" name="Google Shape;236;p45"/>
          <p:cNvSpPr txBox="1"/>
          <p:nvPr/>
        </p:nvSpPr>
        <p:spPr>
          <a:xfrm>
            <a:off x="4923192" y="3744867"/>
            <a:ext cx="36012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6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182837"/>
                </a:solidFill>
                <a:latin typeface="Open Sans"/>
                <a:ea typeface="Open Sans"/>
                <a:cs typeface="Open Sans"/>
                <a:sym typeface="Open Sans"/>
              </a:rPr>
              <a:t>Core reporting (IPEDS, </a:t>
            </a:r>
            <a:r>
              <a:rPr lang="en" sz="1500">
                <a:solidFill>
                  <a:srgbClr val="182837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" sz="1500" b="0" i="0" u="none" strike="noStrike" cap="none">
                <a:solidFill>
                  <a:srgbClr val="182837"/>
                </a:solidFill>
                <a:latin typeface="Open Sans"/>
                <a:ea typeface="Open Sans"/>
                <a:cs typeface="Open Sans"/>
                <a:sym typeface="Open Sans"/>
              </a:rPr>
              <a:t>ankings)</a:t>
            </a:r>
            <a:endParaRPr sz="1500"/>
          </a:p>
          <a:p>
            <a:pPr marL="0" marR="0" lvl="0" indent="0" algn="l" rtl="0">
              <a:lnSpc>
                <a:spcPct val="1066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182837"/>
                </a:solidFill>
                <a:latin typeface="Open Sans"/>
                <a:ea typeface="Open Sans"/>
                <a:cs typeface="Open Sans"/>
                <a:sym typeface="Open Sans"/>
              </a:rPr>
              <a:t>remains, </a:t>
            </a:r>
            <a:r>
              <a:rPr lang="en" sz="1500">
                <a:solidFill>
                  <a:srgbClr val="182837"/>
                </a:solidFill>
                <a:latin typeface="Open Sans"/>
                <a:ea typeface="Open Sans"/>
                <a:cs typeface="Open Sans"/>
                <a:sym typeface="Open Sans"/>
              </a:rPr>
              <a:t>while</a:t>
            </a:r>
            <a:r>
              <a:rPr lang="en" sz="1500"/>
              <a:t> </a:t>
            </a:r>
            <a:r>
              <a:rPr lang="en" sz="1500" b="0" i="0" u="none" strike="noStrike" cap="none">
                <a:solidFill>
                  <a:srgbClr val="182837"/>
                </a:solidFill>
                <a:latin typeface="Open Sans"/>
                <a:ea typeface="Open Sans"/>
                <a:cs typeface="Open Sans"/>
                <a:sym typeface="Open Sans"/>
              </a:rPr>
              <a:t>strategic and external demands are stretching capacity to its limits.</a:t>
            </a:r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6"/>
          <p:cNvSpPr/>
          <p:nvPr/>
        </p:nvSpPr>
        <p:spPr>
          <a:xfrm>
            <a:off x="0" y="214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" b="-2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2" name="Google Shape;242;p46"/>
          <p:cNvSpPr txBox="1"/>
          <p:nvPr/>
        </p:nvSpPr>
        <p:spPr>
          <a:xfrm>
            <a:off x="468075" y="503699"/>
            <a:ext cx="811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303C53"/>
                </a:solidFill>
                <a:latin typeface="Open Sans"/>
                <a:ea typeface="Open Sans"/>
                <a:cs typeface="Open Sans"/>
                <a:sym typeface="Open Sans"/>
              </a:rPr>
              <a:t>The Academic Anchor: Reporting Lines &amp; Leadership</a:t>
            </a:r>
            <a:endParaRPr sz="700"/>
          </a:p>
        </p:txBody>
      </p:sp>
      <p:sp>
        <p:nvSpPr>
          <p:cNvPr id="243" name="Google Shape;243;p46"/>
          <p:cNvSpPr txBox="1"/>
          <p:nvPr/>
        </p:nvSpPr>
        <p:spPr>
          <a:xfrm>
            <a:off x="2017174" y="1127227"/>
            <a:ext cx="222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272F42"/>
                </a:solidFill>
                <a:latin typeface="Open Sans"/>
                <a:ea typeface="Open Sans"/>
                <a:cs typeface="Open Sans"/>
                <a:sym typeface="Open Sans"/>
              </a:rPr>
              <a:t>69% </a:t>
            </a:r>
            <a:br>
              <a:rPr lang="en" sz="1500" b="1" i="0" u="none" strike="noStrike" cap="none">
                <a:solidFill>
                  <a:srgbClr val="272F4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 b="1" i="0" u="none" strike="noStrike" cap="none">
                <a:solidFill>
                  <a:srgbClr val="272F42"/>
                </a:solidFill>
                <a:latin typeface="Open Sans"/>
                <a:ea typeface="Open Sans"/>
                <a:cs typeface="Open Sans"/>
                <a:sym typeface="Open Sans"/>
              </a:rPr>
              <a:t>(34 of 49 Institutions)</a:t>
            </a:r>
            <a:endParaRPr sz="400"/>
          </a:p>
        </p:txBody>
      </p:sp>
      <p:sp>
        <p:nvSpPr>
          <p:cNvPr id="244" name="Google Shape;244;p46"/>
          <p:cNvSpPr txBox="1"/>
          <p:nvPr/>
        </p:nvSpPr>
        <p:spPr>
          <a:xfrm>
            <a:off x="2077840" y="2160951"/>
            <a:ext cx="21030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5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E2E8EF"/>
                </a:solidFill>
                <a:latin typeface="Open Sans"/>
                <a:ea typeface="Open Sans"/>
                <a:cs typeface="Open Sans"/>
                <a:sym typeface="Open Sans"/>
              </a:rPr>
              <a:t>Provost/Chief</a:t>
            </a:r>
            <a:endParaRPr sz="700"/>
          </a:p>
          <a:p>
            <a:pPr marL="0" marR="0" lvl="0" indent="0" algn="ctr" rtl="0">
              <a:lnSpc>
                <a:spcPct val="105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E2E8EF"/>
                </a:solidFill>
                <a:latin typeface="Open Sans"/>
                <a:ea typeface="Open Sans"/>
                <a:cs typeface="Open Sans"/>
                <a:sym typeface="Open Sans"/>
              </a:rPr>
              <a:t>Academic Officer</a:t>
            </a:r>
            <a:endParaRPr sz="700"/>
          </a:p>
        </p:txBody>
      </p:sp>
      <p:sp>
        <p:nvSpPr>
          <p:cNvPr id="245" name="Google Shape;245;p46"/>
          <p:cNvSpPr txBox="1"/>
          <p:nvPr/>
        </p:nvSpPr>
        <p:spPr>
          <a:xfrm>
            <a:off x="588475" y="4223625"/>
            <a:ext cx="49650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4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4242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Institutional Research remains fundamentally housed in the academic arm of their institution.</a:t>
            </a:r>
            <a:endParaRPr sz="10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grpSp>
        <p:nvGrpSpPr>
          <p:cNvPr id="246" name="Google Shape;246;p46"/>
          <p:cNvGrpSpPr/>
          <p:nvPr/>
        </p:nvGrpSpPr>
        <p:grpSpPr>
          <a:xfrm>
            <a:off x="5813550" y="1127207"/>
            <a:ext cx="3328700" cy="3829137"/>
            <a:chOff x="5813675" y="1127225"/>
            <a:chExt cx="3328700" cy="3933775"/>
          </a:xfrm>
        </p:grpSpPr>
        <p:sp>
          <p:nvSpPr>
            <p:cNvPr id="247" name="Google Shape;247;p46"/>
            <p:cNvSpPr txBox="1"/>
            <p:nvPr/>
          </p:nvSpPr>
          <p:spPr>
            <a:xfrm>
              <a:off x="5869375" y="1155000"/>
              <a:ext cx="3273000" cy="3906000"/>
            </a:xfrm>
            <a:prstGeom prst="rect">
              <a:avLst/>
            </a:prstGeom>
            <a:solidFill>
              <a:srgbClr val="F9F9F6"/>
            </a:solidFill>
            <a:ln>
              <a:noFill/>
            </a:ln>
          </p:spPr>
          <p:txBody>
            <a:bodyPr spcFirstLastPara="1" wrap="square" lIns="91425" tIns="0" rIns="91425" bIns="457200" anchor="b" anchorCtr="0">
              <a:noAutofit/>
            </a:bodyPr>
            <a:lstStyle/>
            <a:p>
              <a:pPr marL="0" marR="0" lvl="0" indent="0" algn="ctr" rtl="0">
                <a:lnSpc>
                  <a:spcPct val="1112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latin typeface="Open Sans"/>
                  <a:ea typeface="Open Sans"/>
                  <a:cs typeface="Open Sans"/>
                  <a:sym typeface="Open Sans"/>
                </a:rPr>
                <a:t>Leadership titles shifted modestly, but changes were institution-specific and often reflected scope, wording, or perhaps organizational repositioning.</a:t>
              </a:r>
              <a:endParaRPr sz="800" i="1"/>
            </a:p>
          </p:txBody>
        </p:sp>
        <p:pic>
          <p:nvPicPr>
            <p:cNvPr id="248" name="Google Shape;248;p46" title="The 2025 AAUDE IR Landscape From Data Providers to Strategic Translators (2).png"/>
            <p:cNvPicPr preferRelativeResize="0"/>
            <p:nvPr/>
          </p:nvPicPr>
          <p:blipFill rotWithShape="1">
            <a:blip r:embed="rId4">
              <a:alphaModFix/>
            </a:blip>
            <a:srcRect b="8626"/>
            <a:stretch/>
          </p:blipFill>
          <p:spPr>
            <a:xfrm>
              <a:off x="5813675" y="1127225"/>
              <a:ext cx="3291849" cy="2241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7"/>
          <p:cNvSpPr/>
          <p:nvPr/>
        </p:nvSpPr>
        <p:spPr>
          <a:xfrm>
            <a:off x="0" y="214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" b="-2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4" name="Google Shape;254;p47"/>
          <p:cNvSpPr txBox="1"/>
          <p:nvPr/>
        </p:nvSpPr>
        <p:spPr>
          <a:xfrm>
            <a:off x="600146" y="300429"/>
            <a:ext cx="7682806" cy="306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2E2F50"/>
                </a:solidFill>
                <a:latin typeface="Open Sans"/>
                <a:ea typeface="Open Sans"/>
                <a:cs typeface="Open Sans"/>
                <a:sym typeface="Open Sans"/>
              </a:rPr>
              <a:t>Organizational Structures: Stand-Alone vs. Integrated Models</a:t>
            </a:r>
            <a:endParaRPr sz="700"/>
          </a:p>
        </p:txBody>
      </p:sp>
      <p:sp>
        <p:nvSpPr>
          <p:cNvPr id="255" name="Google Shape;255;p47"/>
          <p:cNvSpPr txBox="1"/>
          <p:nvPr/>
        </p:nvSpPr>
        <p:spPr>
          <a:xfrm>
            <a:off x="1009934" y="1249528"/>
            <a:ext cx="3239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E9EAF5"/>
                </a:solidFill>
                <a:latin typeface="Open Sans"/>
                <a:ea typeface="Open Sans"/>
                <a:cs typeface="Open Sans"/>
                <a:sym typeface="Open Sans"/>
              </a:rPr>
              <a:t>Stand-Alone IR Unit (~6</a:t>
            </a:r>
            <a:r>
              <a:rPr lang="en" sz="1800" b="1">
                <a:solidFill>
                  <a:srgbClr val="E9EAF5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r>
              <a:rPr lang="en" sz="1800" b="1" i="0" u="none" strike="noStrike" cap="none">
                <a:solidFill>
                  <a:srgbClr val="E9EAF5"/>
                </a:solidFill>
                <a:latin typeface="Open Sans"/>
                <a:ea typeface="Open Sans"/>
                <a:cs typeface="Open Sans"/>
                <a:sym typeface="Open Sans"/>
              </a:rPr>
              <a:t>%)</a:t>
            </a:r>
            <a:endParaRPr sz="700"/>
          </a:p>
        </p:txBody>
      </p:sp>
      <p:sp>
        <p:nvSpPr>
          <p:cNvPr id="256" name="Google Shape;256;p47"/>
          <p:cNvSpPr txBox="1"/>
          <p:nvPr/>
        </p:nvSpPr>
        <p:spPr>
          <a:xfrm>
            <a:off x="1080575" y="1745374"/>
            <a:ext cx="3097800" cy="1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Primary Focus:</a:t>
            </a:r>
            <a:r>
              <a:rPr lang="en" sz="1500" b="0" i="0" u="none" strike="noStrike" cap="none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 Rankings (</a:t>
            </a:r>
            <a:r>
              <a:rPr lang="en" sz="1500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84</a:t>
            </a:r>
            <a:r>
              <a:rPr lang="en" sz="1500" b="0" i="0" u="none" strike="noStrike" cap="none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%),</a:t>
            </a:r>
            <a:endParaRPr sz="100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Government Reporting (7</a:t>
            </a:r>
            <a:r>
              <a:rPr lang="en" sz="1500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r>
              <a:rPr lang="en" sz="1500" b="0" i="0" u="none" strike="noStrike" cap="none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%), Survey</a:t>
            </a:r>
            <a:r>
              <a:rPr lang="en" sz="1000"/>
              <a:t> </a:t>
            </a:r>
            <a:r>
              <a:rPr lang="en" sz="1500" b="0" i="0" u="none" strike="noStrike" cap="none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Research (</a:t>
            </a:r>
            <a:r>
              <a:rPr lang="en" sz="1500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58</a:t>
            </a:r>
            <a:r>
              <a:rPr lang="en" sz="1500" b="0" i="0" u="none" strike="noStrike" cap="none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%), </a:t>
            </a:r>
            <a:r>
              <a:rPr lang="en" sz="1500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University Dashboards (58%), and </a:t>
            </a:r>
            <a:r>
              <a:rPr lang="en" sz="1500" b="0" i="0" u="none" strike="noStrike" cap="none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 Census Files (55%).</a:t>
            </a:r>
            <a:endParaRPr sz="1000"/>
          </a:p>
        </p:txBody>
      </p:sp>
      <p:sp>
        <p:nvSpPr>
          <p:cNvPr id="257" name="Google Shape;257;p47"/>
          <p:cNvSpPr txBox="1"/>
          <p:nvPr/>
        </p:nvSpPr>
        <p:spPr>
          <a:xfrm>
            <a:off x="5046157" y="1254290"/>
            <a:ext cx="2949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0" u="none" strike="noStrike" cap="none">
                <a:solidFill>
                  <a:srgbClr val="260F03"/>
                </a:solidFill>
                <a:latin typeface="Open Sans"/>
                <a:ea typeface="Open Sans"/>
                <a:cs typeface="Open Sans"/>
                <a:sym typeface="Open Sans"/>
              </a:rPr>
              <a:t>Integrated IE Unit (~3</a:t>
            </a:r>
            <a:r>
              <a:rPr lang="en" sz="1700" b="1">
                <a:solidFill>
                  <a:srgbClr val="260F03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r>
              <a:rPr lang="en" sz="1700" b="1" i="0" u="none" strike="noStrike" cap="none">
                <a:solidFill>
                  <a:srgbClr val="260F03"/>
                </a:solidFill>
                <a:latin typeface="Open Sans"/>
                <a:ea typeface="Open Sans"/>
                <a:cs typeface="Open Sans"/>
                <a:sym typeface="Open Sans"/>
              </a:rPr>
              <a:t>%)</a:t>
            </a:r>
            <a:endParaRPr sz="700"/>
          </a:p>
        </p:txBody>
      </p:sp>
      <p:sp>
        <p:nvSpPr>
          <p:cNvPr id="258" name="Google Shape;258;p47"/>
          <p:cNvSpPr txBox="1"/>
          <p:nvPr/>
        </p:nvSpPr>
        <p:spPr>
          <a:xfrm>
            <a:off x="5026050" y="1727226"/>
            <a:ext cx="2989800" cy="14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40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Primary Focus</a:t>
            </a:r>
            <a:r>
              <a:rPr lang="en" sz="1500" b="0" i="0" u="none" strike="noStrike" cap="none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" sz="1500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 Government Reporting (94%), Rankings (88%), Faculty Salary Analyses (56%), University Dashboards (56%), Faculty Data and Analysis (50%)</a:t>
            </a:r>
            <a:endParaRPr sz="1500"/>
          </a:p>
        </p:txBody>
      </p:sp>
      <p:sp>
        <p:nvSpPr>
          <p:cNvPr id="259" name="Google Shape;259;p47"/>
          <p:cNvSpPr txBox="1"/>
          <p:nvPr/>
        </p:nvSpPr>
        <p:spPr>
          <a:xfrm>
            <a:off x="1009925" y="3846655"/>
            <a:ext cx="7097400" cy="246300"/>
          </a:xfrm>
          <a:prstGeom prst="rect">
            <a:avLst/>
          </a:prstGeom>
          <a:solidFill>
            <a:srgbClr val="CECDD5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E0E0F"/>
                </a:solidFill>
                <a:latin typeface="Open Sans"/>
                <a:ea typeface="Open Sans"/>
                <a:cs typeface="Open Sans"/>
                <a:sym typeface="Open Sans"/>
              </a:rPr>
              <a:t>Structural Models Shifted for Some Institutions</a:t>
            </a:r>
            <a:endParaRPr sz="700" dirty="0"/>
          </a:p>
        </p:txBody>
      </p:sp>
      <p:sp>
        <p:nvSpPr>
          <p:cNvPr id="260" name="Google Shape;260;p47"/>
          <p:cNvSpPr txBox="1"/>
          <p:nvPr/>
        </p:nvSpPr>
        <p:spPr>
          <a:xfrm>
            <a:off x="1009925" y="4188627"/>
            <a:ext cx="7159800" cy="495600"/>
          </a:xfrm>
          <a:prstGeom prst="rect">
            <a:avLst/>
          </a:prstGeom>
          <a:solidFill>
            <a:srgbClr val="CECDD5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1D1C"/>
                </a:solidFill>
                <a:latin typeface="Open Sans"/>
                <a:ea typeface="Open Sans"/>
                <a:cs typeface="Open Sans"/>
                <a:sym typeface="Open Sans"/>
              </a:rPr>
              <a:t>From 2024 to 2025, four institutions reported moving to stand-alone models, while four others were integrated into broader planning and effectiveness structures.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8"/>
          <p:cNvSpPr/>
          <p:nvPr/>
        </p:nvSpPr>
        <p:spPr>
          <a:xfrm>
            <a:off x="0" y="214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" b="-2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6" name="Google Shape;266;p48"/>
          <p:cNvSpPr txBox="1"/>
          <p:nvPr/>
        </p:nvSpPr>
        <p:spPr>
          <a:xfrm>
            <a:off x="1852604" y="1275902"/>
            <a:ext cx="852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Space Planning</a:t>
            </a:r>
            <a:endParaRPr sz="700"/>
          </a:p>
        </p:txBody>
      </p:sp>
      <p:sp>
        <p:nvSpPr>
          <p:cNvPr id="267" name="Google Shape;267;p48"/>
          <p:cNvSpPr txBox="1"/>
          <p:nvPr/>
        </p:nvSpPr>
        <p:spPr>
          <a:xfrm>
            <a:off x="2126162" y="1732056"/>
            <a:ext cx="651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1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University</a:t>
            </a:r>
            <a:endParaRPr sz="700"/>
          </a:p>
          <a:p>
            <a:pPr marL="0" marR="0" lvl="0" indent="0" algn="r" rtl="0">
              <a:lnSpc>
                <a:spcPct val="131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Dashboards</a:t>
            </a:r>
            <a:endParaRPr sz="700"/>
          </a:p>
        </p:txBody>
      </p:sp>
      <p:sp>
        <p:nvSpPr>
          <p:cNvPr id="268" name="Google Shape;268;p48"/>
          <p:cNvSpPr txBox="1"/>
          <p:nvPr/>
        </p:nvSpPr>
        <p:spPr>
          <a:xfrm>
            <a:off x="1435113" y="2928557"/>
            <a:ext cx="748531" cy="27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4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Financial Aid</a:t>
            </a:r>
            <a:endParaRPr sz="700"/>
          </a:p>
          <a:p>
            <a:pPr marL="0" marR="0" lvl="0" indent="0" algn="l" rtl="0">
              <a:lnSpc>
                <a:spcPct val="144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Modeling</a:t>
            </a:r>
            <a:endParaRPr sz="700"/>
          </a:p>
        </p:txBody>
      </p:sp>
      <p:sp>
        <p:nvSpPr>
          <p:cNvPr id="269" name="Google Shape;269;p48"/>
          <p:cNvSpPr txBox="1"/>
          <p:nvPr/>
        </p:nvSpPr>
        <p:spPr>
          <a:xfrm>
            <a:off x="2626000" y="4304891"/>
            <a:ext cx="569790" cy="27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1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Predictive</a:t>
            </a:r>
            <a:endParaRPr sz="700"/>
          </a:p>
          <a:p>
            <a:pPr marL="0" marR="0" lvl="0" indent="0" algn="r" rtl="0">
              <a:lnSpc>
                <a:spcPct val="141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Modeling</a:t>
            </a:r>
            <a:endParaRPr sz="700"/>
          </a:p>
        </p:txBody>
      </p:sp>
      <p:sp>
        <p:nvSpPr>
          <p:cNvPr id="270" name="Google Shape;270;p48"/>
          <p:cNvSpPr txBox="1"/>
          <p:nvPr/>
        </p:nvSpPr>
        <p:spPr>
          <a:xfrm>
            <a:off x="5853474" y="4384975"/>
            <a:ext cx="9957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Faculty Data &amp;</a:t>
            </a:r>
            <a:endParaRPr sz="700"/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Salary Analysis</a:t>
            </a:r>
            <a:endParaRPr sz="700"/>
          </a:p>
        </p:txBody>
      </p:sp>
      <p:sp>
        <p:nvSpPr>
          <p:cNvPr id="271" name="Google Shape;271;p48"/>
          <p:cNvSpPr txBox="1"/>
          <p:nvPr/>
        </p:nvSpPr>
        <p:spPr>
          <a:xfrm>
            <a:off x="6292872" y="1602505"/>
            <a:ext cx="110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Data Governance &amp; </a:t>
            </a:r>
            <a:endParaRPr sz="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AI Strategy</a:t>
            </a:r>
            <a:endParaRPr sz="700"/>
          </a:p>
        </p:txBody>
      </p:sp>
      <p:sp>
        <p:nvSpPr>
          <p:cNvPr id="272" name="Google Shape;272;p48"/>
          <p:cNvSpPr txBox="1"/>
          <p:nvPr/>
        </p:nvSpPr>
        <p:spPr>
          <a:xfrm>
            <a:off x="5881548" y="1206609"/>
            <a:ext cx="1439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Graduate/Undergraduate</a:t>
            </a:r>
            <a:endParaRPr sz="70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34383F"/>
                </a:solidFill>
                <a:latin typeface="Open Sans"/>
                <a:ea typeface="Open Sans"/>
                <a:cs typeface="Open Sans"/>
                <a:sym typeface="Open Sans"/>
              </a:rPr>
              <a:t>Admissions</a:t>
            </a:r>
            <a:endParaRPr sz="700"/>
          </a:p>
        </p:txBody>
      </p:sp>
      <p:sp>
        <p:nvSpPr>
          <p:cNvPr id="273" name="Google Shape;273;p48"/>
          <p:cNvSpPr txBox="1"/>
          <p:nvPr/>
        </p:nvSpPr>
        <p:spPr>
          <a:xfrm>
            <a:off x="4000200" y="2571751"/>
            <a:ext cx="1143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CFDCE8"/>
                </a:solidFill>
                <a:latin typeface="Open Sans"/>
                <a:ea typeface="Open Sans"/>
                <a:cs typeface="Open Sans"/>
                <a:sym typeface="Open Sans"/>
              </a:rPr>
              <a:t>Primary</a:t>
            </a:r>
            <a:endParaRPr sz="700"/>
          </a:p>
          <a:p>
            <a:pPr marL="0" marR="0" lvl="0" indent="0" algn="ctr" rtl="0">
              <a:lnSpc>
                <a:spcPct val="136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CFDCE8"/>
                </a:solidFill>
                <a:latin typeface="Open Sans"/>
                <a:ea typeface="Open Sans"/>
                <a:cs typeface="Open Sans"/>
                <a:sym typeface="Open Sans"/>
              </a:rPr>
              <a:t>Oversight</a:t>
            </a:r>
            <a:endParaRPr sz="700"/>
          </a:p>
        </p:txBody>
      </p:sp>
      <p:sp>
        <p:nvSpPr>
          <p:cNvPr id="274" name="Google Shape;274;p48"/>
          <p:cNvSpPr txBox="1"/>
          <p:nvPr/>
        </p:nvSpPr>
        <p:spPr>
          <a:xfrm>
            <a:off x="5625575" y="2450249"/>
            <a:ext cx="2176200" cy="754200"/>
          </a:xfrm>
          <a:prstGeom prst="rect">
            <a:avLst/>
          </a:prstGeom>
          <a:noFill/>
          <a:ln w="9525" cap="flat" cmpd="sng">
            <a:solidFill>
              <a:srgbClr val="8282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Government reporting, rankings, survey research, dashboards, and census/frozen files</a:t>
            </a:r>
            <a:endParaRPr sz="700"/>
          </a:p>
        </p:txBody>
      </p:sp>
      <p:sp>
        <p:nvSpPr>
          <p:cNvPr id="275" name="Google Shape;275;p48"/>
          <p:cNvSpPr txBox="1"/>
          <p:nvPr/>
        </p:nvSpPr>
        <p:spPr>
          <a:xfrm>
            <a:off x="284275" y="171275"/>
            <a:ext cx="8581200" cy="621000"/>
          </a:xfrm>
          <a:prstGeom prst="rect">
            <a:avLst/>
          </a:prstGeom>
          <a:solidFill>
            <a:srgbClr val="FAFBF5"/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Among institutions reporting change, the core IR portfolio remained largely intact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 H</a:t>
            </a:r>
            <a:r>
              <a:rPr lang="en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owever, they also pointed to a </a:t>
            </a:r>
            <a:r>
              <a:rPr lang="en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broadened portfolio</a:t>
            </a:r>
            <a:r>
              <a:rPr lang="en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that included </a:t>
            </a:r>
            <a:r>
              <a:rPr lang="en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data/AI strategy</a:t>
            </a:r>
            <a:r>
              <a:rPr lang="en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data procurement</a:t>
            </a:r>
            <a:r>
              <a:rPr lang="en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enrollment planning</a:t>
            </a:r>
            <a:r>
              <a:rPr lang="en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and </a:t>
            </a:r>
            <a:r>
              <a:rPr lang="en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tuition revenue modeling</a:t>
            </a:r>
            <a:r>
              <a:rPr lang="en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/>
          <p:nvPr/>
        </p:nvSpPr>
        <p:spPr>
          <a:xfrm>
            <a:off x="875" y="21926"/>
            <a:ext cx="9142238" cy="5099637"/>
          </a:xfrm>
          <a:custGeom>
            <a:avLst/>
            <a:gdLst/>
            <a:ahLst/>
            <a:cxnLst/>
            <a:rect l="l" t="t" r="r" b="b"/>
            <a:pathLst>
              <a:path w="24379301" h="13599033" extrusionOk="0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" b="-2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1" name="Google Shape;281;p49"/>
          <p:cNvSpPr txBox="1"/>
          <p:nvPr/>
        </p:nvSpPr>
        <p:spPr>
          <a:xfrm>
            <a:off x="392050" y="372075"/>
            <a:ext cx="50985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25364D"/>
                </a:solidFill>
                <a:latin typeface="Open Sans"/>
                <a:ea typeface="Open Sans"/>
                <a:cs typeface="Open Sans"/>
                <a:sym typeface="Open Sans"/>
              </a:rPr>
              <a:t>The Workforce Blueprint:</a:t>
            </a:r>
            <a:endParaRPr sz="7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25364D"/>
                </a:solidFill>
                <a:latin typeface="Open Sans"/>
                <a:ea typeface="Open Sans"/>
                <a:cs typeface="Open Sans"/>
                <a:sym typeface="Open Sans"/>
              </a:rPr>
              <a:t>Capacity</a:t>
            </a:r>
            <a:endParaRPr sz="700"/>
          </a:p>
        </p:txBody>
      </p:sp>
      <p:sp>
        <p:nvSpPr>
          <p:cNvPr id="282" name="Google Shape;282;p49"/>
          <p:cNvSpPr txBox="1"/>
          <p:nvPr/>
        </p:nvSpPr>
        <p:spPr>
          <a:xfrm>
            <a:off x="549873" y="1308575"/>
            <a:ext cx="2260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5364D"/>
                </a:solidFill>
                <a:latin typeface="Open Sans"/>
                <a:ea typeface="Open Sans"/>
                <a:cs typeface="Open Sans"/>
                <a:sym typeface="Open Sans"/>
              </a:rPr>
              <a:t>IR Office Average FTE</a:t>
            </a:r>
            <a:endParaRPr sz="700"/>
          </a:p>
        </p:txBody>
      </p:sp>
      <p:sp>
        <p:nvSpPr>
          <p:cNvPr id="283" name="Google Shape;283;p49"/>
          <p:cNvSpPr txBox="1"/>
          <p:nvPr/>
        </p:nvSpPr>
        <p:spPr>
          <a:xfrm>
            <a:off x="1684186" y="1764501"/>
            <a:ext cx="12573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31231A"/>
                </a:solidFill>
                <a:latin typeface="Open Sans"/>
                <a:ea typeface="Open Sans"/>
                <a:cs typeface="Open Sans"/>
                <a:sym typeface="Open Sans"/>
              </a:rPr>
              <a:t>Typical IR offices cluster around 7–10 FTE</a:t>
            </a:r>
            <a:endParaRPr sz="700"/>
          </a:p>
        </p:txBody>
      </p:sp>
      <p:sp>
        <p:nvSpPr>
          <p:cNvPr id="284" name="Google Shape;284;p49"/>
          <p:cNvSpPr txBox="1"/>
          <p:nvPr/>
        </p:nvSpPr>
        <p:spPr>
          <a:xfrm>
            <a:off x="4153150" y="3579950"/>
            <a:ext cx="11868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latin typeface="Open Sans"/>
                <a:ea typeface="Open Sans"/>
                <a:cs typeface="Open Sans"/>
                <a:sym typeface="Open Sans"/>
              </a:rPr>
              <a:t>Public institutions tend to report larger teams, while private institutions cluster at slightly lower FTEs.</a:t>
            </a:r>
            <a:endParaRPr sz="9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5" name="Google Shape;285;p49"/>
          <p:cNvSpPr txBox="1"/>
          <p:nvPr/>
        </p:nvSpPr>
        <p:spPr>
          <a:xfrm>
            <a:off x="1628032" y="4523597"/>
            <a:ext cx="1009650" cy="216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1E1E1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Office FTE Size</a:t>
            </a:r>
            <a:endParaRPr sz="700"/>
          </a:p>
        </p:txBody>
      </p:sp>
      <p:sp>
        <p:nvSpPr>
          <p:cNvPr id="286" name="Google Shape;286;p49"/>
          <p:cNvSpPr txBox="1"/>
          <p:nvPr/>
        </p:nvSpPr>
        <p:spPr>
          <a:xfrm>
            <a:off x="3242950" y="1166175"/>
            <a:ext cx="21579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Open Sans"/>
                <a:ea typeface="Open Sans"/>
                <a:cs typeface="Open Sans"/>
                <a:sym typeface="Open Sans"/>
              </a:rPr>
              <a:t>Staffing capacity remains an important context for interpreting workload, ad hoc demand, and the ability to expand into analytics, governance, and strategic support. </a:t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7" name="Google Shape;287;p49" title="ChatGPT Image Apr 27, 2025, 02_09_12 PM.png"/>
          <p:cNvPicPr preferRelativeResize="0"/>
          <p:nvPr/>
        </p:nvPicPr>
        <p:blipFill rotWithShape="1">
          <a:blip r:embed="rId4">
            <a:alphaModFix/>
          </a:blip>
          <a:srcRect t="6579" b="8862"/>
          <a:stretch/>
        </p:blipFill>
        <p:spPr>
          <a:xfrm>
            <a:off x="6018287" y="1124800"/>
            <a:ext cx="1234440" cy="104714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9"/>
          <p:cNvSpPr txBox="1">
            <a:spLocks noGrp="1"/>
          </p:cNvSpPr>
          <p:nvPr>
            <p:ph type="body" idx="4294967295"/>
          </p:nvPr>
        </p:nvSpPr>
        <p:spPr>
          <a:xfrm>
            <a:off x="5635588" y="807300"/>
            <a:ext cx="32004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Public Institutions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49"/>
          <p:cNvSpPr txBox="1"/>
          <p:nvPr/>
        </p:nvSpPr>
        <p:spPr>
          <a:xfrm>
            <a:off x="7181075" y="1124876"/>
            <a:ext cx="1397700" cy="10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Mean: 11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Median: 10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Mode: 7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90" name="Google Shape;290;p49" title="ChatGPT Image Apr 27, 2025, 02_08_01 PM.png"/>
          <p:cNvPicPr preferRelativeResize="0"/>
          <p:nvPr/>
        </p:nvPicPr>
        <p:blipFill rotWithShape="1">
          <a:blip r:embed="rId5">
            <a:alphaModFix/>
          </a:blip>
          <a:srcRect t="7541" b="10310"/>
          <a:stretch/>
        </p:blipFill>
        <p:spPr>
          <a:xfrm>
            <a:off x="6018287" y="2575362"/>
            <a:ext cx="1234440" cy="100458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9"/>
          <p:cNvSpPr txBox="1">
            <a:spLocks noGrp="1"/>
          </p:cNvSpPr>
          <p:nvPr>
            <p:ph type="body" idx="4294967295"/>
          </p:nvPr>
        </p:nvSpPr>
        <p:spPr>
          <a:xfrm>
            <a:off x="5635600" y="2238875"/>
            <a:ext cx="31599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Private Institutions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2" name="Google Shape;292;p49"/>
          <p:cNvSpPr txBox="1"/>
          <p:nvPr/>
        </p:nvSpPr>
        <p:spPr>
          <a:xfrm>
            <a:off x="7181075" y="2575300"/>
            <a:ext cx="16488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Mean: 7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Median: 7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Mode: 8 &amp; 10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3" name="Google Shape;293;p49"/>
          <p:cNvSpPr txBox="1"/>
          <p:nvPr/>
        </p:nvSpPr>
        <p:spPr>
          <a:xfrm>
            <a:off x="5613700" y="372075"/>
            <a:ext cx="3244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25364D"/>
                </a:solidFill>
                <a:latin typeface="Open Sans"/>
                <a:ea typeface="Open Sans"/>
                <a:cs typeface="Open Sans"/>
                <a:sym typeface="Open Sans"/>
              </a:rPr>
              <a:t>Full-time Headcounts</a:t>
            </a:r>
            <a:endParaRPr sz="700"/>
          </a:p>
        </p:txBody>
      </p:sp>
      <p:sp>
        <p:nvSpPr>
          <p:cNvPr id="294" name="Google Shape;294;p49"/>
          <p:cNvSpPr txBox="1"/>
          <p:nvPr/>
        </p:nvSpPr>
        <p:spPr>
          <a:xfrm>
            <a:off x="5613700" y="3598550"/>
            <a:ext cx="32442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Staffing changes were mixed: among institutions reporting in both years, FT headcount shifts ranged from -15 to +8, with no clear overall growth or decline trend.</a:t>
            </a:r>
            <a:endParaRPr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1102</Words>
  <Application>Microsoft Office PowerPoint</Application>
  <PresentationFormat>On-screen Show (16:9)</PresentationFormat>
  <Paragraphs>147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Roboto Condensed</vt:lpstr>
      <vt:lpstr>Open Sans</vt:lpstr>
      <vt:lpstr>Calibri</vt:lpstr>
      <vt:lpstr>Montserrat ExtraBold</vt:lpstr>
      <vt:lpstr>Open Sans SemiBold</vt:lpstr>
      <vt:lpstr>Arial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Shannon Foster</dc:creator>
  <cp:lastModifiedBy>Shannon Foster</cp:lastModifiedBy>
  <cp:revision>3</cp:revision>
  <dcterms:modified xsi:type="dcterms:W3CDTF">2026-05-01T16:24:30Z</dcterms:modified>
</cp:coreProperties>
</file>