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Slab"/>
      <p:regular r:id="rId40"/>
      <p:bold r:id="rId41"/>
    </p:embeddedFont>
    <p:embeddedFont>
      <p:font typeface="Roboto"/>
      <p:regular r:id="rId42"/>
      <p:bold r:id="rId43"/>
      <p:italic r:id="rId44"/>
      <p:boldItalic r:id="rId45"/>
    </p:embeddedFont>
    <p:embeddedFont>
      <p:font typeface="Hanken Grotesk"/>
      <p:regular r:id="rId46"/>
      <p:bold r:id="rId47"/>
      <p:italic r:id="rId48"/>
      <p:boldItalic r:id="rId49"/>
    </p:embeddedFont>
    <p:embeddedFont>
      <p:font typeface="Roboto Medium"/>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Slab-regular.fntdata"/><Relationship Id="rId42" Type="http://schemas.openxmlformats.org/officeDocument/2006/relationships/font" Target="fonts/Roboto-regular.fntdata"/><Relationship Id="rId41" Type="http://schemas.openxmlformats.org/officeDocument/2006/relationships/font" Target="fonts/RobotoSlab-bold.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HankenGrotesk-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ankenGrotesk-italic.fntdata"/><Relationship Id="rId47" Type="http://schemas.openxmlformats.org/officeDocument/2006/relationships/font" Target="fonts/HankenGrotesk-bold.fntdata"/><Relationship Id="rId49" Type="http://schemas.openxmlformats.org/officeDocument/2006/relationships/font" Target="fonts/HankenGrotes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Medium-bold.fntdata"/><Relationship Id="rId50" Type="http://schemas.openxmlformats.org/officeDocument/2006/relationships/font" Target="fonts/RobotoMedium-regular.fntdata"/><Relationship Id="rId53" Type="http://schemas.openxmlformats.org/officeDocument/2006/relationships/font" Target="fonts/RobotoMedium-boldItalic.fntdata"/><Relationship Id="rId52" Type="http://schemas.openxmlformats.org/officeDocument/2006/relationships/font" Target="fonts/Roboto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48550/arXiv.2505.09598"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de61f127a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de61f127a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degree on the left is from 1973-74</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de61f127a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de61f127a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de61f127a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de61f127a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de61f127a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de61f127a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Snippet is from Gemini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7537bd8d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d7537bd8d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de61f127a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de61f127a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Domain Context - does it know your data? Does it know how your campus defines first years? Freshman? Retention? “New” student?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dd6ac30bb0_4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dd6ac30bb0_4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dd6ac30bb0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dd6ac30bb0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d611dcc4d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d611dcc4d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d611dcc4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d611dcc4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Rice:</a:t>
            </a:r>
            <a:endParaRPr/>
          </a:p>
          <a:p>
            <a:pPr indent="0" lvl="0" marL="0" rtl="0" algn="l">
              <a:spcBef>
                <a:spcPts val="0"/>
              </a:spcBef>
              <a:spcAft>
                <a:spcPts val="0"/>
              </a:spcAft>
              <a:buNone/>
            </a:pPr>
            <a:r>
              <a:rPr lang="en"/>
              <a:t>https://tss.rice.edu/ai-usage-guidelines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dd6ac30bb0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dd6ac30bb0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de61f127a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de61f127a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Rice:</a:t>
            </a:r>
            <a:endParaRPr/>
          </a:p>
          <a:p>
            <a:pPr indent="0" lvl="0" marL="0" rtl="0" algn="l">
              <a:spcBef>
                <a:spcPts val="0"/>
              </a:spcBef>
              <a:spcAft>
                <a:spcPts val="0"/>
              </a:spcAft>
              <a:buNone/>
            </a:pPr>
            <a:r>
              <a:rPr lang="en"/>
              <a:t>https://tss.rice.edu/ai-usage-guidelines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dd6ebfec0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dd6ebfec0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Rice:</a:t>
            </a:r>
            <a:endParaRPr/>
          </a:p>
          <a:p>
            <a:pPr indent="0" lvl="0" marL="0" rtl="0" algn="l">
              <a:spcBef>
                <a:spcPts val="0"/>
              </a:spcBef>
              <a:spcAft>
                <a:spcPts val="0"/>
              </a:spcAft>
              <a:buNone/>
            </a:pPr>
            <a:r>
              <a:rPr lang="en"/>
              <a:t>https://tss.rice.edu/ai-usage-guidelines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de7c5b09b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de7c5b09b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Expertise:</a:t>
            </a:r>
            <a:r>
              <a:rPr lang="en">
                <a:solidFill>
                  <a:schemeClr val="dk1"/>
                </a:solidFill>
              </a:rPr>
              <a:t> Ethics, context, and institutional knowledge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Trust &amp; credibility:</a:t>
            </a:r>
            <a:r>
              <a:rPr lang="en">
                <a:solidFill>
                  <a:schemeClr val="dk1"/>
                </a:solidFill>
              </a:rPr>
              <a:t> Review enables responsible, sustainable use of AI</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Intentional use:</a:t>
            </a:r>
            <a:r>
              <a:rPr lang="en">
                <a:solidFill>
                  <a:schemeClr val="dk1"/>
                </a:solidFill>
              </a:rPr>
              <a:t> Humans decide when AI belongs in the workflow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Scale judgment:</a:t>
            </a:r>
            <a:r>
              <a:rPr lang="en">
                <a:solidFill>
                  <a:schemeClr val="dk1"/>
                </a:solidFill>
              </a:rPr>
              <a:t> Frequency, reuse, and automation are human choices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Stewardship:</a:t>
            </a:r>
            <a:r>
              <a:rPr lang="en">
                <a:solidFill>
                  <a:schemeClr val="dk1"/>
                </a:solidFill>
              </a:rPr>
              <a:t> Accountability remains with institutions and professionals</a:t>
            </a:r>
            <a:endParaRPr>
              <a:solidFill>
                <a:schemeClr val="dk1"/>
              </a:solidFill>
            </a:endParaRPr>
          </a:p>
          <a:p>
            <a:pPr indent="0" lvl="0" marL="0" rtl="0" algn="l">
              <a:lnSpc>
                <a:spcPct val="142857"/>
              </a:lnSpc>
              <a:spcBef>
                <a:spcPts val="0"/>
              </a:spcBef>
              <a:spcAft>
                <a:spcPts val="0"/>
              </a:spcAft>
              <a:buClr>
                <a:schemeClr val="dk1"/>
              </a:buClr>
              <a:buSzPts val="105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How Review Happens in Practice</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Method check:</a:t>
            </a:r>
            <a:r>
              <a:rPr lang="en">
                <a:solidFill>
                  <a:schemeClr val="dk1"/>
                </a:solidFill>
              </a:rPr>
              <a:t> Is the logic sound?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Data check:</a:t>
            </a:r>
            <a:r>
              <a:rPr lang="en">
                <a:solidFill>
                  <a:schemeClr val="dk1"/>
                </a:solidFill>
              </a:rPr>
              <a:t> Is the data correct, scoped appropriately, and current?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Context check:</a:t>
            </a:r>
            <a:r>
              <a:rPr lang="en">
                <a:solidFill>
                  <a:schemeClr val="dk1"/>
                </a:solidFill>
              </a:rPr>
              <a:t> Does this make sense for campus decision‑making?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Use check: </a:t>
            </a:r>
            <a:r>
              <a:rPr lang="en">
                <a:solidFill>
                  <a:schemeClr val="dk1"/>
                </a:solidFill>
              </a:rPr>
              <a:t>Is AI supporting thinking or replacing it by default?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Scale check:</a:t>
            </a:r>
            <a:r>
              <a:rPr lang="en">
                <a:solidFill>
                  <a:schemeClr val="dk1"/>
                </a:solidFill>
              </a:rPr>
              <a:t> What happens when this output is repeated at scale?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Risk check:</a:t>
            </a:r>
            <a:r>
              <a:rPr lang="en">
                <a:solidFill>
                  <a:schemeClr val="dk1"/>
                </a:solidFill>
              </a:rPr>
              <a:t> Who is responsible if this is misunderstood, misused, or overused?</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de7c5b09be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de7c5b09be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de25bc6ca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de25bc6ca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7975" lvl="0" marL="457200" rtl="0" algn="l">
              <a:lnSpc>
                <a:spcPct val="115000"/>
              </a:lnSpc>
              <a:spcBef>
                <a:spcPts val="1100"/>
              </a:spcBef>
              <a:spcAft>
                <a:spcPts val="0"/>
              </a:spcAft>
              <a:buClr>
                <a:schemeClr val="dk1"/>
              </a:buClr>
              <a:buSzPts val="1250"/>
              <a:buChar char="●"/>
            </a:pPr>
            <a:r>
              <a:rPr b="1" lang="en" sz="1250">
                <a:solidFill>
                  <a:schemeClr val="dk1"/>
                </a:solidFill>
              </a:rPr>
              <a:t>Use AI for insight, not authority:</a:t>
            </a:r>
            <a:r>
              <a:rPr lang="en" sz="1250">
                <a:solidFill>
                  <a:schemeClr val="dk1"/>
                </a:solidFill>
              </a:rPr>
              <a:t> Humans remain accountable for decisions</a:t>
            </a:r>
            <a:endParaRPr sz="1250">
              <a:solidFill>
                <a:schemeClr val="dk1"/>
              </a:solidFill>
            </a:endParaRPr>
          </a:p>
          <a:p>
            <a:pPr indent="-307975" lvl="0" marL="457200" rtl="0" algn="l">
              <a:lnSpc>
                <a:spcPct val="115000"/>
              </a:lnSpc>
              <a:spcBef>
                <a:spcPts val="0"/>
              </a:spcBef>
              <a:spcAft>
                <a:spcPts val="0"/>
              </a:spcAft>
              <a:buClr>
                <a:schemeClr val="dk1"/>
              </a:buClr>
              <a:buSzPts val="1250"/>
              <a:buChar char="●"/>
            </a:pPr>
            <a:r>
              <a:rPr b="1" lang="en" sz="1250">
                <a:solidFill>
                  <a:schemeClr val="dk1"/>
                </a:solidFill>
              </a:rPr>
              <a:t>Protect people and institutions:</a:t>
            </a:r>
            <a:r>
              <a:rPr lang="en" sz="1250">
                <a:solidFill>
                  <a:schemeClr val="dk1"/>
                </a:solidFill>
              </a:rPr>
              <a:t> Avoid sensitive or identifiable data</a:t>
            </a:r>
            <a:endParaRPr sz="1250">
              <a:solidFill>
                <a:schemeClr val="dk1"/>
              </a:solidFill>
            </a:endParaRPr>
          </a:p>
          <a:p>
            <a:pPr indent="-307975" lvl="0" marL="457200" rtl="0" algn="l">
              <a:lnSpc>
                <a:spcPct val="115000"/>
              </a:lnSpc>
              <a:spcBef>
                <a:spcPts val="0"/>
              </a:spcBef>
              <a:spcAft>
                <a:spcPts val="0"/>
              </a:spcAft>
              <a:buClr>
                <a:schemeClr val="dk1"/>
              </a:buClr>
              <a:buSzPts val="1250"/>
              <a:buChar char="●"/>
            </a:pPr>
            <a:r>
              <a:rPr b="1" lang="en" sz="1250">
                <a:solidFill>
                  <a:schemeClr val="dk1"/>
                </a:solidFill>
              </a:rPr>
              <a:t>Design for repeatability:</a:t>
            </a:r>
            <a:r>
              <a:rPr lang="en" sz="1250">
                <a:solidFill>
                  <a:schemeClr val="dk1"/>
                </a:solidFill>
              </a:rPr>
              <a:t> Prefer documented, consistent workflows over ad‑hoc use</a:t>
            </a:r>
            <a:endParaRPr sz="1250">
              <a:solidFill>
                <a:schemeClr val="dk1"/>
              </a:solidFill>
            </a:endParaRPr>
          </a:p>
          <a:p>
            <a:pPr indent="-307975" lvl="0" marL="457200" rtl="0" algn="l">
              <a:lnSpc>
                <a:spcPct val="115000"/>
              </a:lnSpc>
              <a:spcBef>
                <a:spcPts val="0"/>
              </a:spcBef>
              <a:spcAft>
                <a:spcPts val="0"/>
              </a:spcAft>
              <a:buClr>
                <a:schemeClr val="dk1"/>
              </a:buClr>
              <a:buSzPts val="1250"/>
              <a:buChar char="●"/>
            </a:pPr>
            <a:r>
              <a:rPr b="1" lang="en" sz="1250">
                <a:solidFill>
                  <a:schemeClr val="dk1"/>
                </a:solidFill>
              </a:rPr>
              <a:t>Ethics = consistency over time:</a:t>
            </a:r>
            <a:r>
              <a:rPr lang="en" sz="1250">
                <a:solidFill>
                  <a:schemeClr val="dk1"/>
                </a:solidFill>
              </a:rPr>
              <a:t> Responsible use is about patterns, not intentions</a:t>
            </a:r>
            <a:endParaRPr b="1" sz="1250">
              <a:solidFill>
                <a:schemeClr val="dk1"/>
              </a:solidFill>
            </a:endParaRPr>
          </a:p>
          <a:p>
            <a:pPr indent="0" lvl="0" marL="0" rtl="0" algn="l">
              <a:lnSpc>
                <a:spcPct val="142857"/>
              </a:lnSpc>
              <a:spcBef>
                <a:spcPts val="1100"/>
              </a:spcBef>
              <a:spcAft>
                <a:spcPts val="0"/>
              </a:spcAft>
              <a:buNone/>
            </a:pPr>
            <a:r>
              <a:t/>
            </a:r>
            <a:endParaRPr b="1" sz="1250">
              <a:solidFill>
                <a:schemeClr val="dk1"/>
              </a:solidFill>
            </a:endParaRPr>
          </a:p>
          <a:p>
            <a:pPr indent="0" lvl="0" marL="0" rtl="0" algn="l">
              <a:lnSpc>
                <a:spcPct val="142857"/>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42857"/>
              </a:lnSpc>
              <a:spcBef>
                <a:spcPts val="0"/>
              </a:spcBef>
              <a:spcAft>
                <a:spcPts val="0"/>
              </a:spcAft>
              <a:buNone/>
            </a:pPr>
            <a:r>
              <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de7c5b09be_3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de7c5b09be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Ohio has over 200 data centers and is </a:t>
            </a:r>
            <a:r>
              <a:rPr b="1" lang="en" sz="1200">
                <a:solidFill>
                  <a:schemeClr val="dk1"/>
                </a:solidFill>
              </a:rPr>
              <a:t>expanding</a:t>
            </a:r>
            <a:r>
              <a:rPr b="1" lang="en" sz="1200">
                <a:solidFill>
                  <a:schemeClr val="dk1"/>
                </a:solidFill>
              </a:rPr>
              <a:t> rapidly and Ohians are starting to push back (top 5 states for most data centers)</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Who Pays?</a:t>
            </a:r>
            <a:endParaRPr b="1" sz="1200">
              <a:solidFill>
                <a:schemeClr val="dk1"/>
              </a:solidFill>
            </a:endParaRPr>
          </a:p>
          <a:p>
            <a:pPr indent="-304800" lvl="0" marL="457200" rtl="0" algn="l">
              <a:lnSpc>
                <a:spcPct val="115000"/>
              </a:lnSpc>
              <a:spcBef>
                <a:spcPts val="0"/>
              </a:spcBef>
              <a:spcAft>
                <a:spcPts val="0"/>
              </a:spcAft>
              <a:buClr>
                <a:schemeClr val="dk1"/>
              </a:buClr>
              <a:buSzPts val="1200"/>
              <a:buFont typeface="Arial"/>
              <a:buChar char="●"/>
            </a:pPr>
            <a:r>
              <a:rPr lang="en" sz="1200">
                <a:solidFill>
                  <a:schemeClr val="dk1"/>
                </a:solidFill>
              </a:rPr>
              <a:t>Communities—not platforms—absorb the costs</a:t>
            </a:r>
            <a:endParaRPr sz="1200">
              <a:solidFill>
                <a:schemeClr val="dk1"/>
              </a:solidFill>
            </a:endParaRPr>
          </a:p>
          <a:p>
            <a:pPr indent="-304800" lvl="0" marL="457200" rtl="0" algn="l">
              <a:lnSpc>
                <a:spcPct val="115000"/>
              </a:lnSpc>
              <a:spcBef>
                <a:spcPts val="0"/>
              </a:spcBef>
              <a:spcAft>
                <a:spcPts val="0"/>
              </a:spcAft>
              <a:buClr>
                <a:schemeClr val="dk1"/>
              </a:buClr>
              <a:buSzPts val="1200"/>
              <a:buFont typeface="Arial"/>
              <a:buChar char="●"/>
            </a:pPr>
            <a:r>
              <a:rPr lang="en" sz="1200">
                <a:solidFill>
                  <a:schemeClr val="dk1"/>
                </a:solidFill>
              </a:rPr>
              <a:t>Grid upgrades shared by local ratepayers</a:t>
            </a:r>
            <a:endParaRPr sz="1200">
              <a:solidFill>
                <a:schemeClr val="dk1"/>
              </a:solidFill>
            </a:endParaRPr>
          </a:p>
          <a:p>
            <a:pPr indent="-304800" lvl="0" marL="457200" rtl="0" algn="l">
              <a:lnSpc>
                <a:spcPct val="115000"/>
              </a:lnSpc>
              <a:spcBef>
                <a:spcPts val="0"/>
              </a:spcBef>
              <a:spcAft>
                <a:spcPts val="0"/>
              </a:spcAft>
              <a:buClr>
                <a:schemeClr val="dk1"/>
              </a:buClr>
              <a:buSzPts val="1200"/>
              <a:buFont typeface="Arial"/>
              <a:buChar char="●"/>
            </a:pPr>
            <a:r>
              <a:rPr lang="en" sz="1200">
                <a:solidFill>
                  <a:schemeClr val="dk1"/>
                </a:solidFill>
              </a:rPr>
              <a:t>Municipal water systems stretched beyond population growth needs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Why This Keeps Rising</a:t>
            </a:r>
            <a:endParaRPr b="1" sz="1200">
              <a:solidFill>
                <a:schemeClr val="dk1"/>
              </a:solidFill>
            </a:endParaRPr>
          </a:p>
          <a:p>
            <a:pPr indent="-304800" lvl="0" marL="457200" rtl="0" algn="l">
              <a:lnSpc>
                <a:spcPct val="115000"/>
              </a:lnSpc>
              <a:spcBef>
                <a:spcPts val="0"/>
              </a:spcBef>
              <a:spcAft>
                <a:spcPts val="0"/>
              </a:spcAft>
              <a:buClr>
                <a:schemeClr val="dk1"/>
              </a:buClr>
              <a:buSzPts val="1200"/>
              <a:buFont typeface="Arial"/>
              <a:buChar char="●"/>
            </a:pPr>
            <a:r>
              <a:rPr lang="en" sz="1200">
                <a:solidFill>
                  <a:schemeClr val="dk1"/>
                </a:solidFill>
              </a:rPr>
              <a:t>AI inference runs continuously, not occasionally</a:t>
            </a:r>
            <a:endParaRPr sz="1200">
              <a:solidFill>
                <a:schemeClr val="dk1"/>
              </a:solidFill>
            </a:endParaRPr>
          </a:p>
          <a:p>
            <a:pPr indent="-304800" lvl="0" marL="457200" rtl="0" algn="l">
              <a:lnSpc>
                <a:spcPct val="115000"/>
              </a:lnSpc>
              <a:spcBef>
                <a:spcPts val="0"/>
              </a:spcBef>
              <a:spcAft>
                <a:spcPts val="0"/>
              </a:spcAft>
              <a:buClr>
                <a:schemeClr val="dk1"/>
              </a:buClr>
              <a:buSzPts val="1200"/>
              <a:buFont typeface="Arial"/>
              <a:buChar char="●"/>
            </a:pPr>
            <a:r>
              <a:rPr lang="en" sz="1200">
                <a:solidFill>
                  <a:schemeClr val="dk1"/>
                </a:solidFill>
              </a:rPr>
              <a:t>Hyperscale data centers are embedded in local communities</a:t>
            </a:r>
            <a:endParaRPr sz="1050">
              <a:solidFill>
                <a:schemeClr val="dk1"/>
              </a:solidFill>
            </a:endParaRPr>
          </a:p>
          <a:p>
            <a:pPr indent="0" lvl="0" marL="0" rtl="0" algn="l">
              <a:lnSpc>
                <a:spcPct val="142857"/>
              </a:lnSpc>
              <a:spcBef>
                <a:spcPts val="0"/>
              </a:spcBef>
              <a:spcAft>
                <a:spcPts val="0"/>
              </a:spcAft>
              <a:buNone/>
            </a:pPr>
            <a:r>
              <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d8fb0e88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d8fb0e88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50">
                <a:solidFill>
                  <a:schemeClr val="dk1"/>
                </a:solidFill>
              </a:rPr>
              <a:t>J</a:t>
            </a:r>
            <a:r>
              <a:rPr lang="en">
                <a:solidFill>
                  <a:schemeClr val="dk1"/>
                </a:solidFill>
              </a:rPr>
              <a:t>egham, N., Abdelatti, M., Elmoubarki, L., &amp; Hendawi, A. (2025). </a:t>
            </a:r>
            <a:r>
              <a:rPr i="1" lang="en">
                <a:solidFill>
                  <a:schemeClr val="dk1"/>
                </a:solidFill>
              </a:rPr>
              <a:t>How hungry is AI? Benchmarking energy, water, and carbon footprint of LLM inference</a:t>
            </a:r>
            <a:r>
              <a:rPr lang="en">
                <a:solidFill>
                  <a:schemeClr val="dk1"/>
                </a:solidFill>
              </a:rPr>
              <a:t> (arXiv:2505.09598). arXiv. </a:t>
            </a:r>
            <a:r>
              <a:rPr lang="en" u="sng">
                <a:solidFill>
                  <a:schemeClr val="hlink"/>
                </a:solidFill>
                <a:hlinkClick r:id="rId2"/>
              </a:rPr>
              <a:t>https://doi.org/10.48550/arXiv.2505.09598</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de25bc6ca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de25bc6ca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35"/>
              <a:buFont typeface="Arial"/>
              <a:buNone/>
            </a:pPr>
            <a:r>
              <a:rPr b="1" lang="en" sz="1200">
                <a:solidFill>
                  <a:schemeClr val="dk1"/>
                </a:solidFill>
              </a:rPr>
              <a:t>The Moment We’re In</a:t>
            </a:r>
            <a:endParaRPr b="1"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AI adoption is accelerating across workflows, campuses, and institutions</a:t>
            </a:r>
            <a:endParaRPr sz="1200">
              <a:solidFill>
                <a:schemeClr val="dk1"/>
              </a:solidFill>
            </a:endParaRPr>
          </a:p>
          <a:p>
            <a:pPr indent="-304800" lvl="0" marL="457200" rtl="0" algn="l">
              <a:lnSpc>
                <a:spcPct val="95000"/>
              </a:lnSpc>
              <a:spcBef>
                <a:spcPts val="0"/>
              </a:spcBef>
              <a:spcAft>
                <a:spcPts val="0"/>
              </a:spcAft>
              <a:buClr>
                <a:schemeClr val="dk1"/>
              </a:buClr>
              <a:buSzPts val="1200"/>
              <a:buChar char="●"/>
            </a:pPr>
            <a:r>
              <a:rPr lang="en" sz="1200">
                <a:solidFill>
                  <a:schemeClr val="dk1"/>
                </a:solidFill>
              </a:rPr>
              <a:t>External trust is fragile as credibility is easier to lose than to rebuild</a:t>
            </a:r>
            <a:endParaRPr sz="1200">
              <a:solidFill>
                <a:schemeClr val="dk1"/>
              </a:solidFill>
            </a:endParaRPr>
          </a:p>
          <a:p>
            <a:pPr indent="-304800" lvl="0" marL="457200" rtl="0" algn="l">
              <a:lnSpc>
                <a:spcPct val="95000"/>
              </a:lnSpc>
              <a:spcBef>
                <a:spcPts val="0"/>
              </a:spcBef>
              <a:spcAft>
                <a:spcPts val="0"/>
              </a:spcAft>
              <a:buClr>
                <a:schemeClr val="dk1"/>
              </a:buClr>
              <a:buSzPts val="1200"/>
              <a:buChar char="●"/>
            </a:pPr>
            <a:r>
              <a:rPr lang="en" sz="1200">
                <a:solidFill>
                  <a:schemeClr val="dk1"/>
                </a:solidFill>
              </a:rPr>
              <a:t>Scale amplifies consequences, not just efficiency</a:t>
            </a:r>
            <a:endParaRPr sz="1200">
              <a:solidFill>
                <a:schemeClr val="dk1"/>
              </a:solidFill>
            </a:endParaRPr>
          </a:p>
          <a:p>
            <a:pPr indent="0" lvl="0" marL="0" rtl="0" algn="l">
              <a:spcBef>
                <a:spcPts val="1100"/>
              </a:spcBef>
              <a:spcAft>
                <a:spcPts val="0"/>
              </a:spcAft>
              <a:buClr>
                <a:schemeClr val="dk1"/>
              </a:buClr>
              <a:buSzPts val="935"/>
              <a:buFont typeface="Arial"/>
              <a:buNone/>
            </a:pPr>
            <a:r>
              <a:rPr b="1" lang="en" sz="1200">
                <a:solidFill>
                  <a:schemeClr val="dk1"/>
                </a:solidFill>
              </a:rPr>
              <a:t>Why IR Matters</a:t>
            </a:r>
            <a:endParaRPr b="1" sz="1200">
              <a:solidFill>
                <a:schemeClr val="dk1"/>
              </a:solidFill>
            </a:endParaRPr>
          </a:p>
          <a:p>
            <a:pPr indent="-304800" lvl="0" marL="457200" rtl="0" algn="l">
              <a:spcBef>
                <a:spcPts val="0"/>
              </a:spcBef>
              <a:spcAft>
                <a:spcPts val="0"/>
              </a:spcAft>
              <a:buClr>
                <a:schemeClr val="dk1"/>
              </a:buClr>
              <a:buSzPts val="1200"/>
              <a:buFont typeface="Arial"/>
              <a:buChar char="●"/>
            </a:pPr>
            <a:r>
              <a:rPr lang="en" sz="1200">
                <a:solidFill>
                  <a:schemeClr val="dk1"/>
                </a:solidFill>
              </a:rPr>
              <a:t>IR sits at the intersection of data, decisions, and accountability</a:t>
            </a:r>
            <a:endParaRPr sz="1200">
              <a:solidFill>
                <a:schemeClr val="dk1"/>
              </a:solidFill>
            </a:endParaRPr>
          </a:p>
          <a:p>
            <a:pPr indent="-304800" lvl="0" marL="457200" rtl="0" algn="l">
              <a:spcBef>
                <a:spcPts val="0"/>
              </a:spcBef>
              <a:spcAft>
                <a:spcPts val="0"/>
              </a:spcAft>
              <a:buClr>
                <a:schemeClr val="dk1"/>
              </a:buClr>
              <a:buSzPts val="1200"/>
              <a:buFont typeface="Arial"/>
              <a:buChar char="●"/>
            </a:pPr>
            <a:r>
              <a:rPr lang="en" sz="1200">
                <a:solidFill>
                  <a:schemeClr val="dk1"/>
                </a:solidFill>
              </a:rPr>
              <a:t>Human review and judgment are the ethical control points in AI use</a:t>
            </a:r>
            <a:endParaRPr sz="1200">
              <a:solidFill>
                <a:schemeClr val="dk1"/>
              </a:solidFill>
            </a:endParaRPr>
          </a:p>
          <a:p>
            <a:pPr indent="-304800" lvl="0" marL="457200" rtl="0" algn="l">
              <a:lnSpc>
                <a:spcPct val="95000"/>
              </a:lnSpc>
              <a:spcBef>
                <a:spcPts val="0"/>
              </a:spcBef>
              <a:spcAft>
                <a:spcPts val="0"/>
              </a:spcAft>
              <a:buClr>
                <a:schemeClr val="dk1"/>
              </a:buClr>
              <a:buSzPts val="1200"/>
              <a:buChar char="●"/>
            </a:pPr>
            <a:r>
              <a:rPr lang="en" sz="1200">
                <a:solidFill>
                  <a:schemeClr val="dk1"/>
                </a:solidFill>
              </a:rPr>
              <a:t>What we choose to automate, and how, signals institutional values</a:t>
            </a:r>
            <a:endParaRPr sz="1050">
              <a:solidFill>
                <a:schemeClr val="dk1"/>
              </a:solidFill>
            </a:endParaRPr>
          </a:p>
          <a:p>
            <a:pPr indent="0" lvl="0" marL="0" rtl="0" algn="l">
              <a:lnSpc>
                <a:spcPct val="115000"/>
              </a:lnSpc>
              <a:spcBef>
                <a:spcPts val="1100"/>
              </a:spcBef>
              <a:spcAft>
                <a:spcPts val="0"/>
              </a:spcAft>
              <a:buClr>
                <a:schemeClr val="dk1"/>
              </a:buClr>
              <a:buSzPts val="935"/>
              <a:buFont typeface="Arial"/>
              <a:buNone/>
            </a:pPr>
            <a:r>
              <a:rPr b="1" lang="en" sz="1200">
                <a:solidFill>
                  <a:schemeClr val="dk1"/>
                </a:solidFill>
              </a:rPr>
              <a:t>The Takeaway</a:t>
            </a:r>
            <a:endParaRPr b="1" sz="1200">
              <a:solidFill>
                <a:schemeClr val="dk1"/>
              </a:solidFill>
            </a:endParaRPr>
          </a:p>
          <a:p>
            <a:pPr indent="0" lvl="0" marL="0" rtl="0" algn="l">
              <a:lnSpc>
                <a:spcPct val="142857"/>
              </a:lnSpc>
              <a:spcBef>
                <a:spcPts val="0"/>
              </a:spcBef>
              <a:spcAft>
                <a:spcPts val="0"/>
              </a:spcAft>
              <a:buClr>
                <a:schemeClr val="dk1"/>
              </a:buClr>
              <a:buSzPts val="1100"/>
              <a:buFont typeface="Arial"/>
              <a:buNone/>
            </a:pPr>
            <a:r>
              <a:rPr b="1" lang="en" sz="1250">
                <a:solidFill>
                  <a:schemeClr val="dk1"/>
                </a:solidFill>
              </a:rPr>
              <a:t>AI’s impact isn’t driven by a single query, it’s driven by scale. And scale is a human choice. Humans decide when AI is used, how often it’s used, and for which problems. That means sustainability, cost, and community impact are not just technical issues, they are governance issues.</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dd6ac30bb0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dd6ac30bb0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d6f59cdc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d6f59cdc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6f59cdc4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d6f59cdc4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9a6cfedc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9a6cfedc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9a6cfedca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9a6cfedca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9a6cfedca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9a6cfedca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9a6cfedca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9a6cfedca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9a6cfedca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9a6cfedca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dd6ac30bb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dd6ac30bb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de61f127a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de61f127a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d7537bd8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d7537bd8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e61f127a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de61f127a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e61f127a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de61f127a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“Rubber Ducking” - AI taught me this one. Essentially you take a problem and explain it to an inanimate object (Rubber duck). The act of organizing your thoughts to say it out loud helps you to better understand the problem you’re facing anyway. The added benefit with AI is that it can help you finish the solution if you don’t already figure it out on your own.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e61f127a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de61f127a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ackground">
  <p:cSld name="CUSTOM">
    <p:bg>
      <p:bgPr>
        <a:solidFill>
          <a:schemeClr val="dk2"/>
        </a:solidFill>
      </p:bgPr>
    </p:bg>
    <p:spTree>
      <p:nvGrpSpPr>
        <p:cNvPr id="59" name="Shape 59"/>
        <p:cNvGrpSpPr/>
        <p:nvPr/>
      </p:nvGrpSpPr>
      <p:grpSpPr>
        <a:xfrm>
          <a:off x="0" y="0"/>
          <a:ext cx="0" cy="0"/>
          <a:chOff x="0" y="0"/>
          <a:chExt cx="0" cy="0"/>
        </a:xfrm>
      </p:grpSpPr>
      <p:sp>
        <p:nvSpPr>
          <p:cNvPr id="60" name="Google Shape;60;p13"/>
          <p:cNvSpPr/>
          <p:nvPr/>
        </p:nvSpPr>
        <p:spPr>
          <a:xfrm>
            <a:off x="-2450" y="486600"/>
            <a:ext cx="9144000" cy="46569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cxnSp>
        <p:nvCxnSpPr>
          <p:cNvPr id="61" name="Google Shape;61;p13"/>
          <p:cNvCxnSpPr/>
          <p:nvPr/>
        </p:nvCxnSpPr>
        <p:spPr>
          <a:xfrm rot="10800000">
            <a:off x="593700" y="3671900"/>
            <a:ext cx="7948200" cy="0"/>
          </a:xfrm>
          <a:prstGeom prst="straightConnector1">
            <a:avLst/>
          </a:prstGeom>
          <a:noFill/>
          <a:ln cap="flat" cmpd="sng" w="9525">
            <a:solidFill>
              <a:schemeClr val="dk1"/>
            </a:solidFill>
            <a:prstDash val="solid"/>
            <a:round/>
            <a:headEnd len="sm" w="sm" type="none"/>
            <a:tailEnd len="sm" w="sm" type="none"/>
          </a:ln>
        </p:spPr>
      </p:cxnSp>
      <p:sp>
        <p:nvSpPr>
          <p:cNvPr id="62" name="Google Shape;62;p13"/>
          <p:cNvSpPr txBox="1"/>
          <p:nvPr>
            <p:ph type="title"/>
          </p:nvPr>
        </p:nvSpPr>
        <p:spPr>
          <a:xfrm>
            <a:off x="593175" y="486000"/>
            <a:ext cx="7916400" cy="274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p:txBody>
      </p:sp>
      <p:sp>
        <p:nvSpPr>
          <p:cNvPr id="63" name="Google Shape;63;p13"/>
          <p:cNvSpPr txBox="1"/>
          <p:nvPr>
            <p:ph idx="1" type="body"/>
          </p:nvPr>
        </p:nvSpPr>
        <p:spPr>
          <a:xfrm>
            <a:off x="575438" y="4387200"/>
            <a:ext cx="2919600" cy="648000"/>
          </a:xfrm>
          <a:prstGeom prst="rect">
            <a:avLst/>
          </a:prstGeom>
        </p:spPr>
        <p:txBody>
          <a:bodyPr anchorCtr="0" anchor="t" bIns="91425" lIns="0" spcFirstLastPara="1" rIns="0" wrap="square" tIns="0">
            <a:normAutofit/>
          </a:bodyPr>
          <a:lstStyle>
            <a:lvl1pPr indent="-292100" lvl="0" marL="457200">
              <a:spcBef>
                <a:spcPts val="0"/>
              </a:spcBef>
              <a:spcAft>
                <a:spcPts val="0"/>
              </a:spcAft>
              <a:buSzPts val="1000"/>
              <a:buFont typeface="Hanken Grotesk"/>
              <a:buChar char="●"/>
              <a:defRPr/>
            </a:lvl1pPr>
            <a:lvl2pPr indent="-292100" lvl="1" marL="914400">
              <a:spcBef>
                <a:spcPts val="0"/>
              </a:spcBef>
              <a:spcAft>
                <a:spcPts val="0"/>
              </a:spcAft>
              <a:buSzPts val="1000"/>
              <a:buFont typeface="Hanken Grotesk"/>
              <a:buChar char="○"/>
              <a:defRPr/>
            </a:lvl2pPr>
            <a:lvl3pPr indent="-292100" lvl="2" marL="1371600">
              <a:spcBef>
                <a:spcPts val="0"/>
              </a:spcBef>
              <a:spcAft>
                <a:spcPts val="0"/>
              </a:spcAft>
              <a:buSzPts val="1000"/>
              <a:buFont typeface="Hanken Grotesk"/>
              <a:buChar char="■"/>
              <a:defRPr/>
            </a:lvl3pPr>
            <a:lvl4pPr indent="-292100" lvl="3" marL="1828800">
              <a:spcBef>
                <a:spcPts val="0"/>
              </a:spcBef>
              <a:spcAft>
                <a:spcPts val="0"/>
              </a:spcAft>
              <a:buSzPts val="1000"/>
              <a:buFont typeface="Hanken Grotesk"/>
              <a:buChar char="●"/>
              <a:defRPr/>
            </a:lvl4pPr>
            <a:lvl5pPr indent="-292100" lvl="4" marL="2286000">
              <a:spcBef>
                <a:spcPts val="0"/>
              </a:spcBef>
              <a:spcAft>
                <a:spcPts val="0"/>
              </a:spcAft>
              <a:buSzPts val="1000"/>
              <a:buFont typeface="Hanken Grotesk"/>
              <a:buChar char="○"/>
              <a:defRPr/>
            </a:lvl5pPr>
            <a:lvl6pPr indent="-292100" lvl="5" marL="2743200">
              <a:spcBef>
                <a:spcPts val="0"/>
              </a:spcBef>
              <a:spcAft>
                <a:spcPts val="0"/>
              </a:spcAft>
              <a:buSzPts val="1000"/>
              <a:buFont typeface="Hanken Grotesk"/>
              <a:buChar char="■"/>
              <a:defRPr/>
            </a:lvl6pPr>
            <a:lvl7pPr indent="-292100" lvl="6" marL="3200400">
              <a:spcBef>
                <a:spcPts val="0"/>
              </a:spcBef>
              <a:spcAft>
                <a:spcPts val="0"/>
              </a:spcAft>
              <a:buSzPts val="1000"/>
              <a:buFont typeface="Hanken Grotesk"/>
              <a:buChar char="●"/>
              <a:defRPr/>
            </a:lvl7pPr>
            <a:lvl8pPr indent="-292100" lvl="7" marL="3657600">
              <a:spcBef>
                <a:spcPts val="0"/>
              </a:spcBef>
              <a:spcAft>
                <a:spcPts val="0"/>
              </a:spcAft>
              <a:buSzPts val="1000"/>
              <a:buFont typeface="Hanken Grotesk"/>
              <a:buChar char="○"/>
              <a:defRPr/>
            </a:lvl8pPr>
            <a:lvl9pPr indent="-292100" lvl="8" marL="4114800">
              <a:spcBef>
                <a:spcPts val="0"/>
              </a:spcBef>
              <a:spcAft>
                <a:spcPts val="0"/>
              </a:spcAft>
              <a:buSzPts val="1000"/>
              <a:buFont typeface="Hanken Grotesk"/>
              <a:buChar char="■"/>
              <a:defRPr/>
            </a:lvl9pPr>
          </a:lstStyle>
          <a:p/>
        </p:txBody>
      </p:sp>
      <p:sp>
        <p:nvSpPr>
          <p:cNvPr id="64" name="Google Shape;64;p13"/>
          <p:cNvSpPr txBox="1"/>
          <p:nvPr>
            <p:ph idx="2" type="subTitle"/>
          </p:nvPr>
        </p:nvSpPr>
        <p:spPr>
          <a:xfrm>
            <a:off x="1284638" y="214800"/>
            <a:ext cx="1501200" cy="183600"/>
          </a:xfrm>
          <a:prstGeom prst="rect">
            <a:avLst/>
          </a:prstGeom>
        </p:spPr>
        <p:txBody>
          <a:bodyPr anchorCtr="0" anchor="ctr" bIns="0" lIns="0" spcFirstLastPara="1" rIns="0" wrap="square" tIns="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13"/>
          <p:cNvSpPr txBox="1"/>
          <p:nvPr>
            <p:ph idx="3" type="subTitle"/>
          </p:nvPr>
        </p:nvSpPr>
        <p:spPr>
          <a:xfrm>
            <a:off x="5539488" y="4387200"/>
            <a:ext cx="1501200" cy="183600"/>
          </a:xfrm>
          <a:prstGeom prst="rect">
            <a:avLst/>
          </a:prstGeom>
        </p:spPr>
        <p:txBody>
          <a:bodyPr anchorCtr="0" anchor="ctr" bIns="0" lIns="0" spcFirstLastPara="1" rIns="0" wrap="square" tIns="0">
            <a:normAutofit/>
          </a:bodyPr>
          <a:lstStyle>
            <a:lvl1pPr lvl="0" algn="r">
              <a:spcBef>
                <a:spcPts val="0"/>
              </a:spcBef>
              <a:spcAft>
                <a:spcPts val="0"/>
              </a:spcAft>
              <a:buSzPts val="1200"/>
              <a:buFont typeface="Hanken Grotesk"/>
              <a:buNone/>
              <a:defRPr sz="1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6" name="Google Shape;66;p13"/>
          <p:cNvSpPr txBox="1"/>
          <p:nvPr>
            <p:ph idx="4" type="subTitle"/>
          </p:nvPr>
        </p:nvSpPr>
        <p:spPr>
          <a:xfrm>
            <a:off x="7040700" y="4387200"/>
            <a:ext cx="1501200" cy="183600"/>
          </a:xfrm>
          <a:prstGeom prst="rect">
            <a:avLst/>
          </a:prstGeom>
        </p:spPr>
        <p:txBody>
          <a:bodyPr anchorCtr="0" anchor="ctr" bIns="0" lIns="0" spcFirstLastPara="1" rIns="0" wrap="square" tIns="0">
            <a:normAutofit/>
          </a:bodyPr>
          <a:lstStyle>
            <a:lvl1pPr lvl="0" algn="r">
              <a:spcBef>
                <a:spcPts val="0"/>
              </a:spcBef>
              <a:spcAft>
                <a:spcPts val="0"/>
              </a:spcAft>
              <a:buSzPts val="1200"/>
              <a:buFont typeface="Hanken Grotesk"/>
              <a:buNone/>
              <a:defRPr sz="1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746925" y="1196750"/>
            <a:ext cx="7767600" cy="1766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From Experimentation to Trust: Using AI Responsibly in Institutional Research</a:t>
            </a:r>
            <a:endParaRPr>
              <a:latin typeface="Arial"/>
              <a:ea typeface="Arial"/>
              <a:cs typeface="Arial"/>
              <a:sym typeface="Arial"/>
            </a:endParaRPr>
          </a:p>
        </p:txBody>
      </p:sp>
      <p:sp>
        <p:nvSpPr>
          <p:cNvPr id="72" name="Google Shape;72;p14"/>
          <p:cNvSpPr txBox="1"/>
          <p:nvPr>
            <p:ph idx="4294967295" type="subTitle"/>
          </p:nvPr>
        </p:nvSpPr>
        <p:spPr>
          <a:xfrm>
            <a:off x="2631450" y="3304758"/>
            <a:ext cx="38811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AAUDE 2026 Annual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Use Cases and Challenges</a:t>
            </a:r>
            <a:endParaRPr>
              <a:latin typeface="Arial"/>
              <a:ea typeface="Arial"/>
              <a:cs typeface="Arial"/>
              <a:sym typeface="Arial"/>
            </a:endParaRPr>
          </a:p>
        </p:txBody>
      </p:sp>
      <p:pic>
        <p:nvPicPr>
          <p:cNvPr id="152" name="Google Shape;152;p23"/>
          <p:cNvPicPr preferRelativeResize="0"/>
          <p:nvPr/>
        </p:nvPicPr>
        <p:blipFill>
          <a:blip r:embed="rId3">
            <a:alphaModFix/>
          </a:blip>
          <a:stretch>
            <a:fillRect/>
          </a:stretch>
        </p:blipFill>
        <p:spPr>
          <a:xfrm>
            <a:off x="118325" y="1538775"/>
            <a:ext cx="3825149" cy="3297975"/>
          </a:xfrm>
          <a:prstGeom prst="rect">
            <a:avLst/>
          </a:prstGeom>
          <a:noFill/>
          <a:ln>
            <a:noFill/>
          </a:ln>
        </p:spPr>
      </p:pic>
      <p:pic>
        <p:nvPicPr>
          <p:cNvPr id="153" name="Google Shape;153;p23"/>
          <p:cNvPicPr preferRelativeResize="0"/>
          <p:nvPr/>
        </p:nvPicPr>
        <p:blipFill rotWithShape="1">
          <a:blip r:embed="rId4">
            <a:alphaModFix/>
          </a:blip>
          <a:srcRect b="13502" l="1940" r="2036" t="0"/>
          <a:stretch/>
        </p:blipFill>
        <p:spPr>
          <a:xfrm>
            <a:off x="4014700" y="1786613"/>
            <a:ext cx="5076800" cy="2417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Use Cases and Challenges</a:t>
            </a:r>
            <a:endParaRPr>
              <a:latin typeface="Arial"/>
              <a:ea typeface="Arial"/>
              <a:cs typeface="Arial"/>
              <a:sym typeface="Arial"/>
            </a:endParaRPr>
          </a:p>
        </p:txBody>
      </p:sp>
      <p:sp>
        <p:nvSpPr>
          <p:cNvPr id="159" name="Google Shape;159;p2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latin typeface="Arial"/>
                <a:ea typeface="Arial"/>
                <a:cs typeface="Arial"/>
                <a:sym typeface="Arial"/>
              </a:rPr>
              <a:t>Tried Gemini, DeepSeek R1, GPT5.1, Copilot</a:t>
            </a:r>
            <a:endParaRPr>
              <a:latin typeface="Arial"/>
              <a:ea typeface="Arial"/>
              <a:cs typeface="Arial"/>
              <a:sym typeface="Arial"/>
            </a:endParaRPr>
          </a:p>
          <a:p>
            <a:pPr indent="0" lvl="0" marL="0" rtl="0" algn="l">
              <a:spcBef>
                <a:spcPts val="1200"/>
              </a:spcBef>
              <a:spcAft>
                <a:spcPts val="0"/>
              </a:spcAft>
              <a:buNone/>
            </a:pPr>
            <a:r>
              <a:rPr b="1" lang="en">
                <a:latin typeface="Arial"/>
                <a:ea typeface="Arial"/>
                <a:cs typeface="Arial"/>
                <a:sym typeface="Arial"/>
              </a:rPr>
              <a:t>Gemini </a:t>
            </a:r>
            <a:r>
              <a:rPr lang="en">
                <a:latin typeface="Arial"/>
                <a:ea typeface="Arial"/>
                <a:cs typeface="Arial"/>
                <a:sym typeface="Arial"/>
              </a:rPr>
              <a:t>- good results and thought through it well but still hallucinated</a:t>
            </a:r>
            <a:endParaRPr>
              <a:latin typeface="Arial"/>
              <a:ea typeface="Arial"/>
              <a:cs typeface="Arial"/>
              <a:sym typeface="Arial"/>
            </a:endParaRPr>
          </a:p>
          <a:p>
            <a:pPr indent="0" lvl="0" marL="0" rtl="0" algn="l">
              <a:spcBef>
                <a:spcPts val="1200"/>
              </a:spcBef>
              <a:spcAft>
                <a:spcPts val="0"/>
              </a:spcAft>
              <a:buNone/>
            </a:pPr>
            <a:r>
              <a:rPr b="1" lang="en">
                <a:latin typeface="Arial"/>
                <a:ea typeface="Arial"/>
                <a:cs typeface="Arial"/>
                <a:sym typeface="Arial"/>
              </a:rPr>
              <a:t>Deepseek </a:t>
            </a:r>
            <a:r>
              <a:rPr lang="en">
                <a:latin typeface="Arial"/>
                <a:ea typeface="Arial"/>
                <a:cs typeface="Arial"/>
                <a:sym typeface="Arial"/>
              </a:rPr>
              <a:t>totally couldn’t read it well and numbers weren’t close</a:t>
            </a:r>
            <a:endParaRPr>
              <a:latin typeface="Arial"/>
              <a:ea typeface="Arial"/>
              <a:cs typeface="Arial"/>
              <a:sym typeface="Arial"/>
            </a:endParaRPr>
          </a:p>
          <a:p>
            <a:pPr indent="0" lvl="0" marL="0" rtl="0" algn="l">
              <a:spcBef>
                <a:spcPts val="1200"/>
              </a:spcBef>
              <a:spcAft>
                <a:spcPts val="0"/>
              </a:spcAft>
              <a:buNone/>
            </a:pPr>
            <a:r>
              <a:rPr b="1" lang="en">
                <a:latin typeface="Arial"/>
                <a:ea typeface="Arial"/>
                <a:cs typeface="Arial"/>
                <a:sym typeface="Arial"/>
              </a:rPr>
              <a:t>GPT-o3</a:t>
            </a:r>
            <a:r>
              <a:rPr lang="en">
                <a:latin typeface="Arial"/>
                <a:ea typeface="Arial"/>
                <a:cs typeface="Arial"/>
                <a:sym typeface="Arial"/>
              </a:rPr>
              <a:t> couldn’t ingest the OCS </a:t>
            </a:r>
            <a:endParaRPr>
              <a:latin typeface="Arial"/>
              <a:ea typeface="Arial"/>
              <a:cs typeface="Arial"/>
              <a:sym typeface="Arial"/>
            </a:endParaRPr>
          </a:p>
          <a:p>
            <a:pPr indent="0" lvl="0" marL="0" rtl="0" algn="l">
              <a:spcBef>
                <a:spcPts val="1200"/>
              </a:spcBef>
              <a:spcAft>
                <a:spcPts val="0"/>
              </a:spcAft>
              <a:buNone/>
            </a:pPr>
            <a:r>
              <a:rPr b="1" lang="en">
                <a:latin typeface="Arial"/>
                <a:ea typeface="Arial"/>
                <a:cs typeface="Arial"/>
                <a:sym typeface="Arial"/>
              </a:rPr>
              <a:t>GPT5.0</a:t>
            </a:r>
            <a:r>
              <a:rPr lang="en">
                <a:latin typeface="Arial"/>
                <a:ea typeface="Arial"/>
                <a:cs typeface="Arial"/>
                <a:sym typeface="Arial"/>
              </a:rPr>
              <a:t> did ok but didn’t do much beyond what ‘training’ I gave it</a:t>
            </a:r>
            <a:endParaRPr>
              <a:latin typeface="Arial"/>
              <a:ea typeface="Arial"/>
              <a:cs typeface="Arial"/>
              <a:sym typeface="Arial"/>
            </a:endParaRPr>
          </a:p>
          <a:p>
            <a:pPr indent="0" lvl="0" marL="0" rtl="0" algn="l">
              <a:spcBef>
                <a:spcPts val="1200"/>
              </a:spcBef>
              <a:spcAft>
                <a:spcPts val="1200"/>
              </a:spcAft>
              <a:buNone/>
            </a:pPr>
            <a:r>
              <a:rPr b="1" lang="en">
                <a:latin typeface="Arial"/>
                <a:ea typeface="Arial"/>
                <a:cs typeface="Arial"/>
                <a:sym typeface="Arial"/>
              </a:rPr>
              <a:t>Copilot </a:t>
            </a:r>
            <a:r>
              <a:rPr lang="en">
                <a:latin typeface="Arial"/>
                <a:ea typeface="Arial"/>
                <a:cs typeface="Arial"/>
                <a:sym typeface="Arial"/>
              </a:rPr>
              <a:t>wound up being the best – though still required me confirming each row. I asked for supplemental info to make confirmation easier</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Use Cases and Challenges</a:t>
            </a:r>
            <a:endParaRPr>
              <a:latin typeface="Arial"/>
              <a:ea typeface="Arial"/>
              <a:cs typeface="Arial"/>
              <a:sym typeface="Arial"/>
            </a:endParaRPr>
          </a:p>
        </p:txBody>
      </p:sp>
      <p:sp>
        <p:nvSpPr>
          <p:cNvPr id="165" name="Google Shape;165;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6" name="Google Shape;166;p25"/>
          <p:cNvPicPr preferRelativeResize="0"/>
          <p:nvPr/>
        </p:nvPicPr>
        <p:blipFill rotWithShape="1">
          <a:blip r:embed="rId3">
            <a:alphaModFix/>
          </a:blip>
          <a:srcRect b="48084" l="0" r="59506" t="0"/>
          <a:stretch/>
        </p:blipFill>
        <p:spPr>
          <a:xfrm>
            <a:off x="170450" y="1225225"/>
            <a:ext cx="4474374" cy="2087850"/>
          </a:xfrm>
          <a:prstGeom prst="rect">
            <a:avLst/>
          </a:prstGeom>
          <a:noFill/>
          <a:ln>
            <a:noFill/>
          </a:ln>
        </p:spPr>
      </p:pic>
      <p:pic>
        <p:nvPicPr>
          <p:cNvPr id="167" name="Google Shape;167;p25"/>
          <p:cNvPicPr preferRelativeResize="0"/>
          <p:nvPr/>
        </p:nvPicPr>
        <p:blipFill rotWithShape="1">
          <a:blip r:embed="rId3">
            <a:alphaModFix/>
          </a:blip>
          <a:srcRect b="48084" l="52043" r="0" t="0"/>
          <a:stretch/>
        </p:blipFill>
        <p:spPr>
          <a:xfrm>
            <a:off x="1731100" y="2621500"/>
            <a:ext cx="5770424" cy="227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Use cases &amp; challenges – The </a:t>
            </a:r>
            <a:r>
              <a:rPr lang="en" strike="sngStrike">
                <a:latin typeface="Arial"/>
                <a:ea typeface="Arial"/>
                <a:cs typeface="Arial"/>
                <a:sym typeface="Arial"/>
              </a:rPr>
              <a:t>Losses </a:t>
            </a:r>
            <a:r>
              <a:rPr lang="en">
                <a:latin typeface="Arial"/>
                <a:ea typeface="Arial"/>
                <a:cs typeface="Arial"/>
                <a:sym typeface="Arial"/>
              </a:rPr>
              <a:t>Lessons</a:t>
            </a:r>
            <a:endParaRPr>
              <a:latin typeface="Arial"/>
              <a:ea typeface="Arial"/>
              <a:cs typeface="Arial"/>
              <a:sym typeface="Arial"/>
            </a:endParaRPr>
          </a:p>
        </p:txBody>
      </p:sp>
      <p:sp>
        <p:nvSpPr>
          <p:cNvPr id="173" name="Google Shape;173;p26"/>
          <p:cNvSpPr txBox="1"/>
          <p:nvPr>
            <p:ph idx="1" type="body"/>
          </p:nvPr>
        </p:nvSpPr>
        <p:spPr>
          <a:xfrm>
            <a:off x="387900" y="1344849"/>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Hallucinations and the “Veneer of Veracity” </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Importance of keeping a human in the loop – second set of eyes</a:t>
            </a:r>
            <a:endParaRPr>
              <a:latin typeface="Arial"/>
              <a:ea typeface="Arial"/>
              <a:cs typeface="Arial"/>
              <a:sym typeface="Arial"/>
            </a:endParaRPr>
          </a:p>
        </p:txBody>
      </p:sp>
      <p:pic>
        <p:nvPicPr>
          <p:cNvPr id="174" name="Google Shape;174;p26"/>
          <p:cNvPicPr preferRelativeResize="0"/>
          <p:nvPr/>
        </p:nvPicPr>
        <p:blipFill>
          <a:blip r:embed="rId3">
            <a:alphaModFix/>
          </a:blip>
          <a:stretch>
            <a:fillRect/>
          </a:stretch>
        </p:blipFill>
        <p:spPr>
          <a:xfrm>
            <a:off x="1365998" y="2209127"/>
            <a:ext cx="5676875" cy="2583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80" name="Google Shape;180;p27"/>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81" name="Google Shape;181;p27"/>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82" name="Google Shape;182;p27"/>
          <p:cNvSpPr txBox="1"/>
          <p:nvPr>
            <p:ph type="title"/>
          </p:nvPr>
        </p:nvSpPr>
        <p:spPr>
          <a:xfrm>
            <a:off x="593175" y="486000"/>
            <a:ext cx="7916400" cy="2743200"/>
          </a:xfrm>
          <a:prstGeom prst="rect">
            <a:avLst/>
          </a:prstGeom>
        </p:spPr>
        <p:txBody>
          <a:bodyPr anchorCtr="0" anchor="b" bIns="0" lIns="0" spcFirstLastPara="1" rIns="0" wrap="square" tIns="0">
            <a:noAutofit/>
          </a:bodyPr>
          <a:lstStyle/>
          <a:p>
            <a:pPr indent="0" lvl="0" marL="0" rtl="0" algn="ctr">
              <a:lnSpc>
                <a:spcPct val="136363"/>
              </a:lnSpc>
              <a:spcBef>
                <a:spcPts val="1000"/>
              </a:spcBef>
              <a:spcAft>
                <a:spcPts val="1000"/>
              </a:spcAft>
              <a:buClr>
                <a:schemeClr val="dk1"/>
              </a:buClr>
              <a:buSzPts val="1100"/>
              <a:buFont typeface="Arial"/>
              <a:buNone/>
            </a:pPr>
            <a:r>
              <a:rPr lang="en" sz="4200">
                <a:latin typeface="Arial"/>
                <a:ea typeface="Arial"/>
                <a:cs typeface="Arial"/>
                <a:sym typeface="Arial"/>
              </a:rPr>
              <a:t>What AI issues have you come acros</a:t>
            </a:r>
            <a:r>
              <a:rPr lang="en" sz="4200">
                <a:latin typeface="Arial"/>
                <a:ea typeface="Arial"/>
                <a:cs typeface="Arial"/>
                <a:sym typeface="Arial"/>
              </a:rPr>
              <a:t>s?</a:t>
            </a:r>
            <a:endParaRPr b="1">
              <a:latin typeface="Arial"/>
              <a:ea typeface="Arial"/>
              <a:cs typeface="Arial"/>
              <a:sym typeface="Arial"/>
            </a:endParaRPr>
          </a:p>
        </p:txBody>
      </p:sp>
      <p:pic>
        <p:nvPicPr>
          <p:cNvPr id="183" name="Google Shape;183;p27"/>
          <p:cNvPicPr preferRelativeResize="0"/>
          <p:nvPr/>
        </p:nvPicPr>
        <p:blipFill>
          <a:blip r:embed="rId3">
            <a:alphaModFix/>
          </a:blip>
          <a:stretch>
            <a:fillRect/>
          </a:stretch>
        </p:blipFill>
        <p:spPr>
          <a:xfrm>
            <a:off x="7499475" y="3690225"/>
            <a:ext cx="1044425" cy="104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Use cases &amp; challenges – Decision time</a:t>
            </a:r>
            <a:endParaRPr>
              <a:latin typeface="Arial"/>
              <a:ea typeface="Arial"/>
              <a:cs typeface="Arial"/>
              <a:sym typeface="Arial"/>
            </a:endParaRPr>
          </a:p>
        </p:txBody>
      </p:sp>
      <p:sp>
        <p:nvSpPr>
          <p:cNvPr id="189" name="Google Shape;189;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Gemini recommends you walk away with these three questions before deciding to use AI</a:t>
            </a:r>
            <a:endParaRPr>
              <a:latin typeface="Arial"/>
              <a:ea typeface="Arial"/>
              <a:cs typeface="Arial"/>
              <a:sym typeface="Arial"/>
            </a:endParaRPr>
          </a:p>
          <a:p>
            <a:pPr indent="-342900" lvl="0" marL="457200" rtl="0" algn="l">
              <a:spcBef>
                <a:spcPts val="1200"/>
              </a:spcBef>
              <a:spcAft>
                <a:spcPts val="0"/>
              </a:spcAft>
              <a:buSzPts val="1800"/>
              <a:buFont typeface="Arial"/>
              <a:buAutoNum type="arabicPeriod"/>
            </a:pPr>
            <a:r>
              <a:rPr lang="en">
                <a:latin typeface="Arial"/>
                <a:ea typeface="Arial"/>
                <a:cs typeface="Arial"/>
                <a:sym typeface="Arial"/>
              </a:rPr>
              <a:t>Is the cost of a mistake higher than the time saved?</a:t>
            </a:r>
            <a:endParaRPr>
              <a:latin typeface="Arial"/>
              <a:ea typeface="Arial"/>
              <a:cs typeface="Arial"/>
              <a:sym typeface="Arial"/>
            </a:endParaRPr>
          </a:p>
          <a:p>
            <a:pPr indent="-342900" lvl="0" marL="457200" rtl="0" algn="l">
              <a:spcBef>
                <a:spcPts val="0"/>
              </a:spcBef>
              <a:spcAft>
                <a:spcPts val="0"/>
              </a:spcAft>
              <a:buSzPts val="1800"/>
              <a:buFont typeface="Arial"/>
              <a:buAutoNum type="arabicPeriod"/>
            </a:pPr>
            <a:r>
              <a:rPr lang="en">
                <a:latin typeface="Arial"/>
                <a:ea typeface="Arial"/>
                <a:cs typeface="Arial"/>
                <a:sym typeface="Arial"/>
              </a:rPr>
              <a:t>Does the tool have “Domain Context”? </a:t>
            </a:r>
            <a:endParaRPr>
              <a:latin typeface="Arial"/>
              <a:ea typeface="Arial"/>
              <a:cs typeface="Arial"/>
              <a:sym typeface="Arial"/>
            </a:endParaRPr>
          </a:p>
          <a:p>
            <a:pPr indent="-342900" lvl="0" marL="457200" rtl="0" algn="l">
              <a:spcBef>
                <a:spcPts val="0"/>
              </a:spcBef>
              <a:spcAft>
                <a:spcPts val="0"/>
              </a:spcAft>
              <a:buSzPts val="1800"/>
              <a:buFont typeface="Arial"/>
              <a:buAutoNum type="arabicPeriod"/>
            </a:pPr>
            <a:r>
              <a:rPr lang="en">
                <a:latin typeface="Arial"/>
                <a:ea typeface="Arial"/>
                <a:cs typeface="Arial"/>
                <a:sym typeface="Arial"/>
              </a:rPr>
              <a:t>Are we falling for Veneer of Veracity? </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My addition: </a:t>
            </a:r>
            <a:endParaRPr>
              <a:latin typeface="Arial"/>
              <a:ea typeface="Arial"/>
              <a:cs typeface="Arial"/>
              <a:sym typeface="Arial"/>
            </a:endParaRPr>
          </a:p>
          <a:p>
            <a:pPr indent="-342900" lvl="0" marL="457200" rtl="0" algn="l">
              <a:spcBef>
                <a:spcPts val="1200"/>
              </a:spcBef>
              <a:spcAft>
                <a:spcPts val="0"/>
              </a:spcAft>
              <a:buSzPts val="1800"/>
              <a:buFont typeface="Arial"/>
              <a:buAutoNum type="arabicPeriod" startAt="4"/>
            </a:pPr>
            <a:r>
              <a:rPr lang="en">
                <a:latin typeface="Arial"/>
                <a:ea typeface="Arial"/>
                <a:cs typeface="Arial"/>
                <a:sym typeface="Arial"/>
              </a:rPr>
              <a:t>Do you have time to validate? </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387900" y="209146"/>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Best Practices for the Institution</a:t>
            </a:r>
            <a:endParaRPr/>
          </a:p>
        </p:txBody>
      </p:sp>
      <p:sp>
        <p:nvSpPr>
          <p:cNvPr id="195" name="Google Shape;195;p29"/>
          <p:cNvSpPr txBox="1"/>
          <p:nvPr>
            <p:ph idx="1" type="body"/>
          </p:nvPr>
        </p:nvSpPr>
        <p:spPr>
          <a:xfrm>
            <a:off x="387900" y="1225027"/>
            <a:ext cx="8368200" cy="36750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 sz="1150">
                <a:solidFill>
                  <a:schemeClr val="dk1"/>
                </a:solidFill>
                <a:latin typeface="Arial"/>
                <a:ea typeface="Arial"/>
                <a:cs typeface="Arial"/>
                <a:sym typeface="Arial"/>
              </a:rPr>
              <a:t>1. </a:t>
            </a:r>
            <a:r>
              <a:rPr lang="en" sz="1250">
                <a:solidFill>
                  <a:schemeClr val="dk1"/>
                </a:solidFill>
                <a:latin typeface="Arial"/>
                <a:ea typeface="Arial"/>
                <a:cs typeface="Arial"/>
                <a:sym typeface="Arial"/>
              </a:rPr>
              <a:t>Treat AI as augmentation, not decision authority</a:t>
            </a:r>
            <a:endParaRPr sz="1250">
              <a:solidFill>
                <a:schemeClr val="dk1"/>
              </a:solidFill>
              <a:latin typeface="Arial"/>
              <a:ea typeface="Arial"/>
              <a:cs typeface="Arial"/>
              <a:sym typeface="Arial"/>
            </a:endParaRPr>
          </a:p>
          <a:p>
            <a:pPr indent="0" lvl="0" marL="0" rtl="0" algn="l">
              <a:lnSpc>
                <a:spcPct val="142857"/>
              </a:lnSpc>
              <a:spcBef>
                <a:spcPts val="0"/>
              </a:spcBef>
              <a:spcAft>
                <a:spcPts val="0"/>
              </a:spcAft>
              <a:buNone/>
            </a:pPr>
            <a:r>
              <a:rPr lang="en" sz="1150">
                <a:solidFill>
                  <a:schemeClr val="dk1"/>
                </a:solidFill>
                <a:latin typeface="Arial"/>
                <a:ea typeface="Arial"/>
                <a:cs typeface="Arial"/>
                <a:sym typeface="Arial"/>
              </a:rPr>
              <a:t>“Supporting tool for summarization, exploration, drafting, and pattern detection—not as a final decision-maker for</a:t>
            </a:r>
            <a:r>
              <a:rPr lang="en" sz="1150">
                <a:solidFill>
                  <a:schemeClr val="dk1"/>
                </a:solidFill>
                <a:latin typeface="Arial"/>
                <a:ea typeface="Arial"/>
                <a:cs typeface="Arial"/>
                <a:sym typeface="Arial"/>
              </a:rPr>
              <a:t> </a:t>
            </a:r>
            <a:r>
              <a:rPr lang="en" sz="1150">
                <a:solidFill>
                  <a:schemeClr val="dk1"/>
                </a:solidFill>
                <a:latin typeface="Arial"/>
                <a:ea typeface="Arial"/>
                <a:cs typeface="Arial"/>
                <a:sym typeface="Arial"/>
              </a:rPr>
              <a:t>compliance, reporting, or rankings‑sensitive submissions”</a:t>
            </a:r>
            <a:endParaRPr sz="1150">
              <a:solidFill>
                <a:schemeClr val="dk1"/>
              </a:solidFill>
              <a:latin typeface="Arial"/>
              <a:ea typeface="Arial"/>
              <a:cs typeface="Arial"/>
              <a:sym typeface="Arial"/>
            </a:endParaRPr>
          </a:p>
          <a:p>
            <a:pPr indent="0" lvl="0" marL="0" rtl="0" algn="l">
              <a:lnSpc>
                <a:spcPct val="142857"/>
              </a:lnSpc>
              <a:spcBef>
                <a:spcPts val="0"/>
              </a:spcBef>
              <a:spcAft>
                <a:spcPts val="0"/>
              </a:spcAft>
              <a:buNone/>
            </a:pPr>
            <a:r>
              <a:t/>
            </a:r>
            <a:endParaRPr sz="1150">
              <a:solidFill>
                <a:schemeClr val="dk1"/>
              </a:solidFill>
              <a:latin typeface="Arial"/>
              <a:ea typeface="Arial"/>
              <a:cs typeface="Arial"/>
              <a:sym typeface="Arial"/>
            </a:endParaRPr>
          </a:p>
          <a:p>
            <a:pPr indent="0" lvl="0" marL="0" rtl="0" algn="l">
              <a:lnSpc>
                <a:spcPct val="142857"/>
              </a:lnSpc>
              <a:spcBef>
                <a:spcPts val="0"/>
              </a:spcBef>
              <a:spcAft>
                <a:spcPts val="0"/>
              </a:spcAft>
              <a:buNone/>
            </a:pPr>
            <a:r>
              <a:rPr lang="en" sz="1150">
                <a:solidFill>
                  <a:schemeClr val="dk1"/>
                </a:solidFill>
                <a:latin typeface="Arial"/>
                <a:ea typeface="Arial"/>
                <a:cs typeface="Arial"/>
                <a:sym typeface="Arial"/>
              </a:rPr>
              <a:t>2. </a:t>
            </a:r>
            <a:r>
              <a:rPr lang="en" sz="1250">
                <a:latin typeface="Arial"/>
                <a:ea typeface="Arial"/>
                <a:cs typeface="Arial"/>
                <a:sym typeface="Arial"/>
              </a:rPr>
              <a:t>Anchor AI use in data governance and risk classification</a:t>
            </a:r>
            <a:endParaRPr sz="1250">
              <a:latin typeface="Arial"/>
              <a:ea typeface="Arial"/>
              <a:cs typeface="Arial"/>
              <a:sym typeface="Arial"/>
            </a:endParaRPr>
          </a:p>
          <a:p>
            <a:pPr indent="0" lvl="0" marL="0" rtl="0" algn="l">
              <a:lnSpc>
                <a:spcPct val="142857"/>
              </a:lnSpc>
              <a:spcBef>
                <a:spcPts val="0"/>
              </a:spcBef>
              <a:spcAft>
                <a:spcPts val="0"/>
              </a:spcAft>
              <a:buClr>
                <a:schemeClr val="dk1"/>
              </a:buClr>
              <a:buSzPts val="1100"/>
              <a:buFont typeface="Arial"/>
              <a:buNone/>
            </a:pPr>
            <a:r>
              <a:rPr lang="en" sz="1150">
                <a:solidFill>
                  <a:schemeClr val="dk1"/>
                </a:solidFill>
                <a:latin typeface="Arial"/>
                <a:ea typeface="Arial"/>
                <a:cs typeface="Arial"/>
                <a:sym typeface="Arial"/>
              </a:rPr>
              <a:t>“</a:t>
            </a:r>
            <a:r>
              <a:rPr lang="en" sz="1150">
                <a:latin typeface="Arial"/>
                <a:ea typeface="Arial"/>
                <a:cs typeface="Arial"/>
                <a:sym typeface="Arial"/>
              </a:rPr>
              <a:t>C</a:t>
            </a:r>
            <a:r>
              <a:rPr lang="en" sz="1150">
                <a:solidFill>
                  <a:schemeClr val="dk1"/>
                </a:solidFill>
                <a:latin typeface="Arial"/>
                <a:ea typeface="Arial"/>
                <a:cs typeface="Arial"/>
                <a:sym typeface="Arial"/>
              </a:rPr>
              <a:t>lassifying data (public, internal, confidential, restricted) and aligning AI access accordingly”</a:t>
            </a:r>
            <a:endParaRPr sz="1150">
              <a:solidFill>
                <a:schemeClr val="dk1"/>
              </a:solidFill>
              <a:latin typeface="Arial"/>
              <a:ea typeface="Arial"/>
              <a:cs typeface="Arial"/>
              <a:sym typeface="Arial"/>
            </a:endParaRPr>
          </a:p>
          <a:p>
            <a:pPr indent="0" lvl="0" marL="0" rtl="0" algn="l">
              <a:lnSpc>
                <a:spcPct val="142857"/>
              </a:lnSpc>
              <a:spcBef>
                <a:spcPts val="0"/>
              </a:spcBef>
              <a:spcAft>
                <a:spcPts val="0"/>
              </a:spcAft>
              <a:buNone/>
            </a:pPr>
            <a:r>
              <a:t/>
            </a:r>
            <a:endParaRPr b="1" sz="1150">
              <a:solidFill>
                <a:schemeClr val="dk1"/>
              </a:solidFill>
              <a:latin typeface="Arial"/>
              <a:ea typeface="Arial"/>
              <a:cs typeface="Arial"/>
              <a:sym typeface="Arial"/>
            </a:endParaRPr>
          </a:p>
          <a:p>
            <a:pPr indent="0" lvl="0" marL="0" rtl="0" algn="l">
              <a:lnSpc>
                <a:spcPct val="142857"/>
              </a:lnSpc>
              <a:spcBef>
                <a:spcPts val="0"/>
              </a:spcBef>
              <a:spcAft>
                <a:spcPts val="0"/>
              </a:spcAft>
              <a:buNone/>
            </a:pPr>
            <a:r>
              <a:rPr lang="en" sz="1150">
                <a:solidFill>
                  <a:schemeClr val="dk1"/>
                </a:solidFill>
                <a:latin typeface="Arial"/>
                <a:ea typeface="Arial"/>
                <a:cs typeface="Arial"/>
                <a:sym typeface="Arial"/>
              </a:rPr>
              <a:t>3. </a:t>
            </a:r>
            <a:r>
              <a:rPr lang="en" sz="1250">
                <a:latin typeface="Arial"/>
                <a:ea typeface="Arial"/>
                <a:cs typeface="Arial"/>
                <a:sym typeface="Arial"/>
              </a:rPr>
              <a:t>Prioritize FERPA‑aware workflows for IR data</a:t>
            </a:r>
            <a:endParaRPr sz="1250">
              <a:latin typeface="Arial"/>
              <a:ea typeface="Arial"/>
              <a:cs typeface="Arial"/>
              <a:sym typeface="Arial"/>
            </a:endParaRPr>
          </a:p>
          <a:p>
            <a:pPr indent="0" lvl="0" marL="0" rtl="0" algn="l">
              <a:lnSpc>
                <a:spcPct val="142857"/>
              </a:lnSpc>
              <a:spcBef>
                <a:spcPts val="0"/>
              </a:spcBef>
              <a:spcAft>
                <a:spcPts val="0"/>
              </a:spcAft>
              <a:buNone/>
            </a:pPr>
            <a:r>
              <a:rPr lang="en" sz="1150">
                <a:solidFill>
                  <a:schemeClr val="dk1"/>
                </a:solidFill>
                <a:latin typeface="Arial"/>
                <a:ea typeface="Arial"/>
                <a:cs typeface="Arial"/>
                <a:sym typeface="Arial"/>
              </a:rPr>
              <a:t>“D</a:t>
            </a:r>
            <a:r>
              <a:rPr lang="en" sz="1150">
                <a:solidFill>
                  <a:schemeClr val="dk1"/>
                </a:solidFill>
                <a:latin typeface="Arial"/>
                <a:ea typeface="Arial"/>
                <a:cs typeface="Arial"/>
                <a:sym typeface="Arial"/>
              </a:rPr>
              <a:t>ata minimization; </a:t>
            </a:r>
            <a:r>
              <a:rPr lang="en" sz="1150">
                <a:latin typeface="Arial"/>
                <a:ea typeface="Arial"/>
                <a:cs typeface="Arial"/>
                <a:sym typeface="Arial"/>
              </a:rPr>
              <a:t>e</a:t>
            </a:r>
            <a:r>
              <a:rPr lang="en" sz="1150">
                <a:solidFill>
                  <a:schemeClr val="dk1"/>
                </a:solidFill>
                <a:latin typeface="Arial"/>
                <a:ea typeface="Arial"/>
                <a:cs typeface="Arial"/>
                <a:sym typeface="Arial"/>
              </a:rPr>
              <a:t>nsure vendor agreements and vetted platforms</a:t>
            </a:r>
            <a:r>
              <a:rPr b="1" lang="en" sz="1150">
                <a:solidFill>
                  <a:schemeClr val="dk1"/>
                </a:solidFill>
                <a:latin typeface="Arial"/>
                <a:ea typeface="Arial"/>
                <a:cs typeface="Arial"/>
                <a:sym typeface="Arial"/>
              </a:rPr>
              <a:t>; </a:t>
            </a:r>
            <a:r>
              <a:rPr lang="en" sz="1150">
                <a:solidFill>
                  <a:schemeClr val="dk1"/>
                </a:solidFill>
                <a:latin typeface="Arial"/>
                <a:ea typeface="Arial"/>
                <a:cs typeface="Arial"/>
                <a:sym typeface="Arial"/>
              </a:rPr>
              <a:t>avoid data retention/reuse outside institutional control</a:t>
            </a:r>
            <a:r>
              <a:rPr b="1" lang="en" sz="1150">
                <a:solidFill>
                  <a:schemeClr val="dk1"/>
                </a:solidFill>
                <a:latin typeface="Arial"/>
                <a:ea typeface="Arial"/>
                <a:cs typeface="Arial"/>
                <a:sym typeface="Arial"/>
              </a:rPr>
              <a:t>”</a:t>
            </a:r>
            <a:endParaRPr b="1" sz="1150">
              <a:solidFill>
                <a:schemeClr val="dk1"/>
              </a:solidFill>
              <a:latin typeface="Arial"/>
              <a:ea typeface="Arial"/>
              <a:cs typeface="Arial"/>
              <a:sym typeface="Arial"/>
            </a:endParaRPr>
          </a:p>
          <a:p>
            <a:pPr indent="0" lvl="0" marL="0" rtl="0" algn="l">
              <a:lnSpc>
                <a:spcPct val="142857"/>
              </a:lnSpc>
              <a:spcBef>
                <a:spcPts val="0"/>
              </a:spcBef>
              <a:spcAft>
                <a:spcPts val="0"/>
              </a:spcAft>
              <a:buNone/>
            </a:pPr>
            <a:r>
              <a:t/>
            </a:r>
            <a:endParaRPr sz="1150">
              <a:solidFill>
                <a:schemeClr val="dk1"/>
              </a:solidFill>
              <a:latin typeface="Arial"/>
              <a:ea typeface="Arial"/>
              <a:cs typeface="Arial"/>
              <a:sym typeface="Arial"/>
            </a:endParaRPr>
          </a:p>
          <a:p>
            <a:pPr indent="0" lvl="0" marL="0" rtl="0" algn="l">
              <a:lnSpc>
                <a:spcPct val="142857"/>
              </a:lnSpc>
              <a:spcBef>
                <a:spcPts val="0"/>
              </a:spcBef>
              <a:spcAft>
                <a:spcPts val="0"/>
              </a:spcAft>
              <a:buNone/>
            </a:pPr>
            <a:r>
              <a:rPr lang="en" sz="1150">
                <a:solidFill>
                  <a:schemeClr val="dk1"/>
                </a:solidFill>
                <a:latin typeface="Arial"/>
                <a:ea typeface="Arial"/>
                <a:cs typeface="Arial"/>
                <a:sym typeface="Arial"/>
              </a:rPr>
              <a:t>4. </a:t>
            </a:r>
            <a:r>
              <a:rPr lang="en" sz="1250">
                <a:latin typeface="Arial"/>
                <a:ea typeface="Arial"/>
                <a:cs typeface="Arial"/>
                <a:sym typeface="Arial"/>
              </a:rPr>
              <a:t>Be transparent about AI‑assisted work</a:t>
            </a:r>
            <a:endParaRPr sz="1250">
              <a:latin typeface="Arial"/>
              <a:ea typeface="Arial"/>
              <a:cs typeface="Arial"/>
              <a:sym typeface="Arial"/>
            </a:endParaRPr>
          </a:p>
          <a:p>
            <a:pPr indent="0" lvl="0" marL="0" rtl="0" algn="l">
              <a:lnSpc>
                <a:spcPct val="142857"/>
              </a:lnSpc>
              <a:spcBef>
                <a:spcPts val="0"/>
              </a:spcBef>
              <a:spcAft>
                <a:spcPts val="0"/>
              </a:spcAft>
              <a:buNone/>
            </a:pPr>
            <a:r>
              <a:rPr b="1" lang="en" sz="1150">
                <a:solidFill>
                  <a:schemeClr val="dk1"/>
                </a:solidFill>
                <a:latin typeface="Arial"/>
                <a:ea typeface="Arial"/>
                <a:cs typeface="Arial"/>
                <a:sym typeface="Arial"/>
              </a:rPr>
              <a:t>“</a:t>
            </a:r>
            <a:r>
              <a:rPr lang="en" sz="1150">
                <a:solidFill>
                  <a:schemeClr val="dk1"/>
                </a:solidFill>
                <a:latin typeface="Arial"/>
                <a:ea typeface="Arial"/>
                <a:cs typeface="Arial"/>
                <a:sym typeface="Arial"/>
              </a:rPr>
              <a:t>Disclosure of AI usage; </a:t>
            </a:r>
            <a:r>
              <a:rPr lang="en" sz="1150">
                <a:latin typeface="Arial"/>
                <a:ea typeface="Arial"/>
                <a:cs typeface="Arial"/>
                <a:sym typeface="Arial"/>
              </a:rPr>
              <a:t>h</a:t>
            </a:r>
            <a:r>
              <a:rPr lang="en" sz="1150">
                <a:solidFill>
                  <a:schemeClr val="dk1"/>
                </a:solidFill>
                <a:latin typeface="Arial"/>
                <a:ea typeface="Arial"/>
                <a:cs typeface="Arial"/>
                <a:sym typeface="Arial"/>
              </a:rPr>
              <a:t>uman review and validation”</a:t>
            </a:r>
            <a:endParaRPr sz="1150">
              <a:solidFill>
                <a:schemeClr val="dk1"/>
              </a:solidFill>
              <a:latin typeface="Arial"/>
              <a:ea typeface="Arial"/>
              <a:cs typeface="Arial"/>
              <a:sym typeface="Arial"/>
            </a:endParaRPr>
          </a:p>
          <a:p>
            <a:pPr indent="0" lvl="0" marL="0" rtl="0" algn="l">
              <a:lnSpc>
                <a:spcPct val="142857"/>
              </a:lnSpc>
              <a:spcBef>
                <a:spcPts val="0"/>
              </a:spcBef>
              <a:spcAft>
                <a:spcPts val="0"/>
              </a:spcAft>
              <a:buNone/>
            </a:pPr>
            <a:r>
              <a:t/>
            </a:r>
            <a:endParaRPr sz="1150">
              <a:solidFill>
                <a:schemeClr val="dk1"/>
              </a:solidFill>
              <a:latin typeface="Arial"/>
              <a:ea typeface="Arial"/>
              <a:cs typeface="Arial"/>
              <a:sym typeface="Arial"/>
            </a:endParaRPr>
          </a:p>
          <a:p>
            <a:pPr indent="0" lvl="0" marL="0" rtl="0" algn="l">
              <a:lnSpc>
                <a:spcPct val="142857"/>
              </a:lnSpc>
              <a:spcBef>
                <a:spcPts val="0"/>
              </a:spcBef>
              <a:spcAft>
                <a:spcPts val="0"/>
              </a:spcAft>
              <a:buNone/>
            </a:pPr>
            <a:r>
              <a:rPr lang="en" sz="1150">
                <a:solidFill>
                  <a:schemeClr val="dk1"/>
                </a:solidFill>
                <a:latin typeface="Arial"/>
                <a:ea typeface="Arial"/>
                <a:cs typeface="Arial"/>
                <a:sym typeface="Arial"/>
              </a:rPr>
              <a:t>5. </a:t>
            </a:r>
            <a:r>
              <a:rPr lang="en" sz="1250">
                <a:latin typeface="Arial"/>
                <a:ea typeface="Arial"/>
                <a:cs typeface="Arial"/>
                <a:sym typeface="Arial"/>
              </a:rPr>
              <a:t>Focus on staff upskilling, not just tooling</a:t>
            </a:r>
            <a:endParaRPr sz="1250">
              <a:latin typeface="Arial"/>
              <a:ea typeface="Arial"/>
              <a:cs typeface="Arial"/>
              <a:sym typeface="Arial"/>
            </a:endParaRPr>
          </a:p>
          <a:p>
            <a:pPr indent="0" lvl="0" marL="0" rtl="0" algn="l">
              <a:lnSpc>
                <a:spcPct val="142857"/>
              </a:lnSpc>
              <a:spcBef>
                <a:spcPts val="0"/>
              </a:spcBef>
              <a:spcAft>
                <a:spcPts val="0"/>
              </a:spcAft>
              <a:buNone/>
            </a:pPr>
            <a:r>
              <a:rPr lang="en" sz="1150">
                <a:solidFill>
                  <a:schemeClr val="dk1"/>
                </a:solidFill>
                <a:latin typeface="Arial"/>
                <a:ea typeface="Arial"/>
                <a:cs typeface="Arial"/>
                <a:sym typeface="Arial"/>
              </a:rPr>
              <a:t>“Training analysts to ask better questions; Understanding limitations, bias, and hallucinations; AI literacy”</a:t>
            </a:r>
            <a:endParaRPr b="1" sz="115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387900" y="300402"/>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Best Practices for IR</a:t>
            </a:r>
            <a:endParaRPr/>
          </a:p>
        </p:txBody>
      </p:sp>
      <p:sp>
        <p:nvSpPr>
          <p:cNvPr id="201" name="Google Shape;201;p30"/>
          <p:cNvSpPr txBox="1"/>
          <p:nvPr>
            <p:ph idx="1" type="body"/>
          </p:nvPr>
        </p:nvSpPr>
        <p:spPr>
          <a:xfrm>
            <a:off x="387900" y="1323899"/>
            <a:ext cx="8368200" cy="3078900"/>
          </a:xfrm>
          <a:prstGeom prst="rect">
            <a:avLst/>
          </a:prstGeom>
        </p:spPr>
        <p:txBody>
          <a:bodyPr anchorCtr="0" anchor="t" bIns="91425" lIns="91425" spcFirstLastPara="1" rIns="91425" wrap="square" tIns="91425">
            <a:noAutofit/>
          </a:bodyPr>
          <a:lstStyle/>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A</a:t>
            </a:r>
            <a:r>
              <a:rPr lang="en" sz="1250">
                <a:solidFill>
                  <a:schemeClr val="dk1"/>
                </a:solidFill>
                <a:latin typeface="Arial"/>
                <a:ea typeface="Arial"/>
                <a:cs typeface="Arial"/>
                <a:sym typeface="Arial"/>
              </a:rPr>
              <a:t>. Define “approved IR use cases”</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“Drafting survey/narratives; Summarizing legislation; Generate code or validation; Pattern detection”</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Clr>
                <a:schemeClr val="dk1"/>
              </a:buClr>
              <a:buSzPts val="1100"/>
              <a:buFont typeface="Arial"/>
              <a:buNone/>
            </a:pPr>
            <a:r>
              <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B. Build AI into existing IR controls</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“Review, validate, document; Require sign off; Log usage”</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C. Standardize “safe prompting” for IR staff</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“Describe structures not raw values; Synthetic/masked examples; no student data, PII etc.”</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 </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D. Use AI to improve process quality, not just speed</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“QA check - inconsistencies/outliers; Documentation drafting; Parse/retrieve from legacy documentations and policies”</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E. Align AI governance with IR credibility</a:t>
            </a:r>
            <a:endParaRPr sz="1250">
              <a:solidFill>
                <a:schemeClr val="dk1"/>
              </a:solidFill>
              <a:latin typeface="Arial"/>
              <a:ea typeface="Arial"/>
              <a:cs typeface="Arial"/>
              <a:sym typeface="Arial"/>
            </a:endParaRPr>
          </a:p>
          <a:p>
            <a:pPr indent="0" lvl="0" marL="0" rtl="0" algn="l">
              <a:lnSpc>
                <a:spcPct val="122857"/>
              </a:lnSpc>
              <a:spcBef>
                <a:spcPts val="0"/>
              </a:spcBef>
              <a:spcAft>
                <a:spcPts val="0"/>
              </a:spcAft>
              <a:buNone/>
            </a:pPr>
            <a:r>
              <a:rPr lang="en" sz="1250">
                <a:solidFill>
                  <a:schemeClr val="dk1"/>
                </a:solidFill>
                <a:latin typeface="Arial"/>
                <a:ea typeface="Arial"/>
                <a:cs typeface="Arial"/>
                <a:sym typeface="Arial"/>
              </a:rPr>
              <a:t>“Be conservative; Experiment for internal usage; Differentiate between exploratory vs official reporting”</a:t>
            </a:r>
            <a:endParaRPr sz="125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207" name="Google Shape;207;p31"/>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208" name="Google Shape;208;p31"/>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209" name="Google Shape;209;p31"/>
          <p:cNvSpPr txBox="1"/>
          <p:nvPr>
            <p:ph type="title"/>
          </p:nvPr>
        </p:nvSpPr>
        <p:spPr>
          <a:xfrm>
            <a:off x="593175" y="486000"/>
            <a:ext cx="7916400" cy="2743200"/>
          </a:xfrm>
          <a:prstGeom prst="rect">
            <a:avLst/>
          </a:prstGeom>
        </p:spPr>
        <p:txBody>
          <a:bodyPr anchorCtr="0" anchor="b" bIns="0" lIns="0" spcFirstLastPara="1" rIns="0" wrap="square" tIns="0">
            <a:noAutofit/>
          </a:bodyPr>
          <a:lstStyle/>
          <a:p>
            <a:pPr indent="0" lvl="0" marL="0" rtl="0" algn="ctr">
              <a:lnSpc>
                <a:spcPct val="136363"/>
              </a:lnSpc>
              <a:spcBef>
                <a:spcPts val="1000"/>
              </a:spcBef>
              <a:spcAft>
                <a:spcPts val="0"/>
              </a:spcAft>
              <a:buClr>
                <a:schemeClr val="dk1"/>
              </a:buClr>
              <a:buSzPts val="1100"/>
              <a:buFont typeface="Arial"/>
              <a:buNone/>
            </a:pPr>
            <a:r>
              <a:t/>
            </a:r>
            <a:endParaRPr sz="4200">
              <a:latin typeface="Arial"/>
              <a:ea typeface="Arial"/>
              <a:cs typeface="Arial"/>
              <a:sym typeface="Arial"/>
            </a:endParaRPr>
          </a:p>
          <a:p>
            <a:pPr indent="0" lvl="0" marL="0" rtl="0" algn="ctr">
              <a:lnSpc>
                <a:spcPct val="136363"/>
              </a:lnSpc>
              <a:spcBef>
                <a:spcPts val="1000"/>
              </a:spcBef>
              <a:spcAft>
                <a:spcPts val="1000"/>
              </a:spcAft>
              <a:buClr>
                <a:schemeClr val="dk1"/>
              </a:buClr>
              <a:buSzPts val="1100"/>
              <a:buFont typeface="Arial"/>
              <a:buNone/>
            </a:pPr>
            <a:r>
              <a:rPr lang="en" sz="4200">
                <a:latin typeface="Arial"/>
                <a:ea typeface="Arial"/>
                <a:cs typeface="Arial"/>
                <a:sym typeface="Arial"/>
              </a:rPr>
              <a:t>How does your institution establish and share policies for use of AI </a:t>
            </a:r>
            <a:r>
              <a:rPr lang="en" sz="4200">
                <a:latin typeface="Arial"/>
                <a:ea typeface="Arial"/>
                <a:cs typeface="Arial"/>
                <a:sym typeface="Arial"/>
              </a:rPr>
              <a:t>?</a:t>
            </a:r>
            <a:endParaRPr b="1">
              <a:latin typeface="Arial"/>
              <a:ea typeface="Arial"/>
              <a:cs typeface="Arial"/>
              <a:sym typeface="Arial"/>
            </a:endParaRPr>
          </a:p>
        </p:txBody>
      </p:sp>
      <p:pic>
        <p:nvPicPr>
          <p:cNvPr id="210" name="Google Shape;210;p31"/>
          <p:cNvPicPr preferRelativeResize="0"/>
          <p:nvPr/>
        </p:nvPicPr>
        <p:blipFill>
          <a:blip r:embed="rId3">
            <a:alphaModFix/>
          </a:blip>
          <a:stretch>
            <a:fillRect/>
          </a:stretch>
        </p:blipFill>
        <p:spPr>
          <a:xfrm>
            <a:off x="7499475" y="3690225"/>
            <a:ext cx="1044425" cy="1044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idx="1" type="body"/>
          </p:nvPr>
        </p:nvSpPr>
        <p:spPr>
          <a:xfrm>
            <a:off x="0" y="161575"/>
            <a:ext cx="2348700" cy="397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Rules &amp;  Guidelines: </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Supported Tool:</a:t>
            </a:r>
            <a:endParaRPr>
              <a:latin typeface="Arial"/>
              <a:ea typeface="Arial"/>
              <a:cs typeface="Arial"/>
              <a:sym typeface="Arial"/>
            </a:endParaRPr>
          </a:p>
          <a:p>
            <a:pPr indent="-342900" lvl="0" marL="457200" rtl="0" algn="l">
              <a:spcBef>
                <a:spcPts val="1200"/>
              </a:spcBef>
              <a:spcAft>
                <a:spcPts val="0"/>
              </a:spcAft>
              <a:buSzPts val="1800"/>
              <a:buFont typeface="Arial"/>
              <a:buChar char="●"/>
            </a:pPr>
            <a:r>
              <a:rPr lang="en">
                <a:latin typeface="Arial"/>
                <a:ea typeface="Arial"/>
                <a:cs typeface="Arial"/>
                <a:sym typeface="Arial"/>
              </a:rPr>
              <a:t>MS CoPilot</a:t>
            </a:r>
            <a:endParaRPr>
              <a:latin typeface="Arial"/>
              <a:ea typeface="Arial"/>
              <a:cs typeface="Arial"/>
              <a:sym typeface="Arial"/>
            </a:endParaRPr>
          </a:p>
          <a:p>
            <a:pPr indent="0" lvl="0" marL="457200" rtl="0" algn="l">
              <a:spcBef>
                <a:spcPts val="1200"/>
              </a:spcBef>
              <a:spcAft>
                <a:spcPts val="1200"/>
              </a:spcAft>
              <a:buNone/>
            </a:pPr>
            <a:r>
              <a:t/>
            </a:r>
            <a:endParaRPr>
              <a:latin typeface="Arial"/>
              <a:ea typeface="Arial"/>
              <a:cs typeface="Arial"/>
              <a:sym typeface="Arial"/>
            </a:endParaRPr>
          </a:p>
        </p:txBody>
      </p:sp>
      <p:pic>
        <p:nvPicPr>
          <p:cNvPr id="216" name="Google Shape;216;p32"/>
          <p:cNvPicPr preferRelativeResize="0"/>
          <p:nvPr/>
        </p:nvPicPr>
        <p:blipFill>
          <a:blip r:embed="rId3">
            <a:alphaModFix/>
          </a:blip>
          <a:stretch>
            <a:fillRect/>
          </a:stretch>
        </p:blipFill>
        <p:spPr>
          <a:xfrm>
            <a:off x="2348825" y="161575"/>
            <a:ext cx="6677175" cy="48954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74825" y="589300"/>
            <a:ext cx="8520600" cy="572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Introductions - Panel Members</a:t>
            </a:r>
            <a:endParaRPr>
              <a:latin typeface="Arial"/>
              <a:ea typeface="Arial"/>
              <a:cs typeface="Arial"/>
              <a:sym typeface="Arial"/>
            </a:endParaRPr>
          </a:p>
        </p:txBody>
      </p:sp>
      <p:grpSp>
        <p:nvGrpSpPr>
          <p:cNvPr id="78" name="Google Shape;78;p15"/>
          <p:cNvGrpSpPr/>
          <p:nvPr/>
        </p:nvGrpSpPr>
        <p:grpSpPr>
          <a:xfrm>
            <a:off x="1338156" y="2544067"/>
            <a:ext cx="7354058" cy="1088352"/>
            <a:chOff x="2283025" y="2322568"/>
            <a:chExt cx="5267950" cy="643500"/>
          </a:xfrm>
        </p:grpSpPr>
        <p:sp>
          <p:nvSpPr>
            <p:cNvPr id="79" name="Google Shape;79;p1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3641422"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2450201"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900">
                  <a:solidFill>
                    <a:srgbClr val="FFFFFF"/>
                  </a:solidFill>
                  <a:latin typeface="Roboto Medium"/>
                  <a:ea typeface="Roboto Medium"/>
                  <a:cs typeface="Roboto Medium"/>
                  <a:sym typeface="Roboto Medium"/>
                </a:rPr>
                <a:t>Preston</a:t>
              </a:r>
              <a:r>
                <a:rPr lang="en" sz="1000">
                  <a:solidFill>
                    <a:srgbClr val="FFFFFF"/>
                  </a:solidFill>
                  <a:latin typeface="Roboto Medium"/>
                  <a:ea typeface="Roboto Medium"/>
                  <a:cs typeface="Roboto Medium"/>
                  <a:sym typeface="Roboto Medium"/>
                </a:rPr>
                <a:t> </a:t>
              </a:r>
              <a:r>
                <a:rPr lang="en" sz="1900">
                  <a:solidFill>
                    <a:srgbClr val="FFFFFF"/>
                  </a:solidFill>
                  <a:latin typeface="Roboto Medium"/>
                  <a:ea typeface="Roboto Medium"/>
                  <a:cs typeface="Roboto Medium"/>
                  <a:sym typeface="Roboto Medium"/>
                </a:rPr>
                <a:t>Reed, PhD</a:t>
              </a:r>
              <a:endParaRPr sz="1000">
                <a:solidFill>
                  <a:srgbClr val="FFFFFF"/>
                </a:solidFill>
                <a:latin typeface="Roboto"/>
                <a:ea typeface="Roboto"/>
                <a:cs typeface="Roboto"/>
                <a:sym typeface="Roboto"/>
              </a:endParaRPr>
            </a:p>
          </p:txBody>
        </p:sp>
        <p:sp>
          <p:nvSpPr>
            <p:cNvPr id="83" name="Google Shape;83;p15"/>
            <p:cNvSpPr/>
            <p:nvPr/>
          </p:nvSpPr>
          <p:spPr>
            <a:xfrm>
              <a:off x="4538455" y="2323750"/>
              <a:ext cx="2971200" cy="642300"/>
            </a:xfrm>
            <a:prstGeom prst="rect">
              <a:avLst/>
            </a:prstGeom>
            <a:noFill/>
            <a:ln>
              <a:noFill/>
            </a:ln>
          </p:spPr>
          <p:txBody>
            <a:bodyPr anchorCtr="0" anchor="ctr" bIns="91425" lIns="91425" spcFirstLastPara="1" rIns="91425" wrap="square" tIns="91425">
              <a:noAutofit/>
            </a:bodyPr>
            <a:lstStyle/>
            <a:p>
              <a:pPr indent="-298450" lvl="0" marL="457200" marR="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University of California, Irvine </a:t>
              </a:r>
              <a:endParaRPr sz="1100">
                <a:solidFill>
                  <a:srgbClr val="222222"/>
                </a:solidFill>
                <a:latin typeface="Roboto"/>
                <a:ea typeface="Roboto"/>
                <a:cs typeface="Roboto"/>
                <a:sym typeface="Roboto"/>
              </a:endParaRPr>
            </a:p>
            <a:p>
              <a:pPr indent="-298450" lvl="0" marL="45720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Principal Research Analyst</a:t>
              </a:r>
              <a:endParaRPr sz="1100">
                <a:solidFill>
                  <a:srgbClr val="222222"/>
                </a:solidFill>
                <a:latin typeface="Roboto"/>
                <a:ea typeface="Roboto"/>
                <a:cs typeface="Roboto"/>
                <a:sym typeface="Roboto"/>
              </a:endParaRPr>
            </a:p>
            <a:p>
              <a:pPr indent="-298450" lvl="0" marL="457200" marR="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p</a:t>
              </a:r>
              <a:r>
                <a:rPr lang="en" sz="1100">
                  <a:solidFill>
                    <a:srgbClr val="222222"/>
                  </a:solidFill>
                  <a:latin typeface="Roboto"/>
                  <a:ea typeface="Roboto"/>
                  <a:cs typeface="Roboto"/>
                  <a:sym typeface="Roboto"/>
                </a:rPr>
                <a:t>reston.reed@uci.edu</a:t>
              </a:r>
              <a:endParaRPr sz="1100">
                <a:solidFill>
                  <a:srgbClr val="222222"/>
                </a:solidFill>
                <a:latin typeface="Roboto"/>
                <a:ea typeface="Roboto"/>
                <a:cs typeface="Roboto"/>
                <a:sym typeface="Roboto"/>
              </a:endParaRPr>
            </a:p>
          </p:txBody>
        </p:sp>
      </p:grpSp>
      <p:grpSp>
        <p:nvGrpSpPr>
          <p:cNvPr id="84" name="Google Shape;84;p15"/>
          <p:cNvGrpSpPr/>
          <p:nvPr/>
        </p:nvGrpSpPr>
        <p:grpSpPr>
          <a:xfrm>
            <a:off x="1338156" y="1436061"/>
            <a:ext cx="7354058" cy="1088352"/>
            <a:chOff x="2283025" y="2322568"/>
            <a:chExt cx="5267950" cy="643500"/>
          </a:xfrm>
        </p:grpSpPr>
        <p:sp>
          <p:nvSpPr>
            <p:cNvPr id="85" name="Google Shape;85;p1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rot="-5400000">
              <a:off x="3646801"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2460958"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900">
                  <a:solidFill>
                    <a:srgbClr val="FFFFFF"/>
                  </a:solidFill>
                  <a:latin typeface="Roboto Medium"/>
                  <a:ea typeface="Roboto Medium"/>
                  <a:cs typeface="Roboto Medium"/>
                  <a:sym typeface="Roboto Medium"/>
                </a:rPr>
                <a:t>Megan Yosko, M.Ed.</a:t>
              </a:r>
              <a:endParaRPr sz="1900">
                <a:solidFill>
                  <a:srgbClr val="FFFFFF"/>
                </a:solidFill>
                <a:latin typeface="Roboto Medium"/>
                <a:ea typeface="Roboto Medium"/>
                <a:cs typeface="Roboto Medium"/>
                <a:sym typeface="Roboto Medium"/>
              </a:endParaRPr>
            </a:p>
          </p:txBody>
        </p:sp>
        <p:sp>
          <p:nvSpPr>
            <p:cNvPr id="89" name="Google Shape;89;p15"/>
            <p:cNvSpPr/>
            <p:nvPr/>
          </p:nvSpPr>
          <p:spPr>
            <a:xfrm>
              <a:off x="4543834" y="2323750"/>
              <a:ext cx="2971200" cy="642300"/>
            </a:xfrm>
            <a:prstGeom prst="rect">
              <a:avLst/>
            </a:prstGeom>
            <a:noFill/>
            <a:ln>
              <a:noFill/>
            </a:ln>
          </p:spPr>
          <p:txBody>
            <a:bodyPr anchorCtr="0" anchor="ctr" bIns="91425" lIns="91425" spcFirstLastPara="1" rIns="91425" wrap="square" tIns="91425">
              <a:noAutofit/>
            </a:bodyPr>
            <a:lstStyle/>
            <a:p>
              <a:pPr indent="-298450" lvl="0" marL="457200" marR="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Rice University</a:t>
              </a:r>
              <a:endParaRPr sz="1100">
                <a:solidFill>
                  <a:srgbClr val="222222"/>
                </a:solidFill>
                <a:latin typeface="Roboto"/>
                <a:ea typeface="Roboto"/>
                <a:cs typeface="Roboto"/>
                <a:sym typeface="Roboto"/>
              </a:endParaRPr>
            </a:p>
            <a:p>
              <a:pPr indent="-298450" lvl="0" marL="457200" marR="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Institutional Research Analyst II - Institutional Research &amp; Analytics</a:t>
              </a:r>
              <a:endParaRPr sz="1100">
                <a:solidFill>
                  <a:srgbClr val="222222"/>
                </a:solidFill>
                <a:latin typeface="Roboto"/>
                <a:ea typeface="Roboto"/>
                <a:cs typeface="Roboto"/>
                <a:sym typeface="Roboto"/>
              </a:endParaRPr>
            </a:p>
            <a:p>
              <a:pPr indent="-298450" lvl="0" marL="457200" marR="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megan.yosko@rice.edu</a:t>
              </a:r>
              <a:endParaRPr sz="1100">
                <a:solidFill>
                  <a:srgbClr val="222222"/>
                </a:solidFill>
                <a:latin typeface="Roboto"/>
                <a:ea typeface="Roboto"/>
                <a:cs typeface="Roboto"/>
                <a:sym typeface="Roboto"/>
              </a:endParaRPr>
            </a:p>
          </p:txBody>
        </p:sp>
      </p:grpSp>
      <p:grpSp>
        <p:nvGrpSpPr>
          <p:cNvPr id="90" name="Google Shape;90;p15"/>
          <p:cNvGrpSpPr/>
          <p:nvPr/>
        </p:nvGrpSpPr>
        <p:grpSpPr>
          <a:xfrm>
            <a:off x="1338156" y="3652056"/>
            <a:ext cx="7354058" cy="1088352"/>
            <a:chOff x="2283025" y="2322568"/>
            <a:chExt cx="5267950" cy="643500"/>
          </a:xfrm>
        </p:grpSpPr>
        <p:sp>
          <p:nvSpPr>
            <p:cNvPr id="91" name="Google Shape;91;p1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rot="-5400000">
              <a:off x="3652180"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2471716"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FFFFFF"/>
                  </a:solidFill>
                  <a:latin typeface="Roboto Medium"/>
                  <a:ea typeface="Roboto Medium"/>
                  <a:cs typeface="Roboto Medium"/>
                  <a:sym typeface="Roboto Medium"/>
                </a:rPr>
                <a:t>Jay Unnikrishnan</a:t>
              </a:r>
              <a:endParaRPr sz="1900">
                <a:solidFill>
                  <a:srgbClr val="FFFFFF"/>
                </a:solidFill>
                <a:latin typeface="Roboto"/>
                <a:ea typeface="Roboto"/>
                <a:cs typeface="Roboto"/>
                <a:sym typeface="Roboto"/>
              </a:endParaRPr>
            </a:p>
          </p:txBody>
        </p:sp>
        <p:sp>
          <p:nvSpPr>
            <p:cNvPr id="95" name="Google Shape;95;p15"/>
            <p:cNvSpPr/>
            <p:nvPr/>
          </p:nvSpPr>
          <p:spPr>
            <a:xfrm>
              <a:off x="4538455"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University of South Florida</a:t>
              </a:r>
              <a:endParaRPr sz="1100">
                <a:solidFill>
                  <a:srgbClr val="222222"/>
                </a:solidFill>
                <a:latin typeface="Roboto"/>
                <a:ea typeface="Roboto"/>
                <a:cs typeface="Roboto"/>
                <a:sym typeface="Roboto"/>
              </a:endParaRPr>
            </a:p>
            <a:p>
              <a:pPr indent="-298450" lvl="0" marL="45720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Assistant Vice President - Office of Decision Support</a:t>
              </a:r>
              <a:endParaRPr sz="1100">
                <a:solidFill>
                  <a:srgbClr val="222222"/>
                </a:solidFill>
                <a:latin typeface="Roboto"/>
                <a:ea typeface="Roboto"/>
                <a:cs typeface="Roboto"/>
                <a:sym typeface="Roboto"/>
              </a:endParaRPr>
            </a:p>
            <a:p>
              <a:pPr indent="-298450" lvl="0" marL="457200" rtl="0" algn="l">
                <a:lnSpc>
                  <a:spcPct val="115000"/>
                </a:lnSpc>
                <a:spcBef>
                  <a:spcPts val="0"/>
                </a:spcBef>
                <a:spcAft>
                  <a:spcPts val="0"/>
                </a:spcAft>
                <a:buClr>
                  <a:srgbClr val="222222"/>
                </a:buClr>
                <a:buSzPts val="1100"/>
                <a:buFont typeface="Roboto"/>
                <a:buChar char="●"/>
              </a:pPr>
              <a:r>
                <a:rPr lang="en" sz="1100">
                  <a:solidFill>
                    <a:srgbClr val="222222"/>
                  </a:solidFill>
                  <a:latin typeface="Roboto"/>
                  <a:ea typeface="Roboto"/>
                  <a:cs typeface="Roboto"/>
                  <a:sym typeface="Roboto"/>
                </a:rPr>
                <a:t>jayu@usf.edu</a:t>
              </a:r>
              <a:endParaRPr sz="1100">
                <a:solidFill>
                  <a:srgbClr val="222222"/>
                </a:solidFill>
                <a:latin typeface="Roboto"/>
                <a:ea typeface="Roboto"/>
                <a:cs typeface="Roboto"/>
                <a:sym typeface="Roboto"/>
              </a:endParaRPr>
            </a:p>
          </p:txBody>
        </p:sp>
      </p:grpSp>
      <p:pic>
        <p:nvPicPr>
          <p:cNvPr id="96" name="Google Shape;96;p15"/>
          <p:cNvPicPr preferRelativeResize="0"/>
          <p:nvPr/>
        </p:nvPicPr>
        <p:blipFill>
          <a:blip r:embed="rId3">
            <a:alphaModFix/>
          </a:blip>
          <a:stretch>
            <a:fillRect/>
          </a:stretch>
        </p:blipFill>
        <p:spPr>
          <a:xfrm>
            <a:off x="329775" y="3698809"/>
            <a:ext cx="971750" cy="1009825"/>
          </a:xfrm>
          <a:prstGeom prst="rect">
            <a:avLst/>
          </a:prstGeom>
          <a:noFill/>
          <a:ln>
            <a:noFill/>
          </a:ln>
          <a:effectLst>
            <a:outerShdw blurRad="71438" rotWithShape="0" algn="bl" dir="2700000" dist="28575">
              <a:srgbClr val="000000">
                <a:alpha val="17000"/>
              </a:srgbClr>
            </a:outerShdw>
          </a:effectLst>
        </p:spPr>
      </p:pic>
      <p:pic>
        <p:nvPicPr>
          <p:cNvPr id="97" name="Google Shape;97;p15" title="MY Professional Photo.jpeg"/>
          <p:cNvPicPr preferRelativeResize="0"/>
          <p:nvPr/>
        </p:nvPicPr>
        <p:blipFill rotWithShape="1">
          <a:blip r:embed="rId4">
            <a:alphaModFix/>
          </a:blip>
          <a:srcRect b="8103" l="0" r="0" t="8103"/>
          <a:stretch/>
        </p:blipFill>
        <p:spPr>
          <a:xfrm>
            <a:off x="329775" y="1436059"/>
            <a:ext cx="971749" cy="1009823"/>
          </a:xfrm>
          <a:prstGeom prst="rect">
            <a:avLst/>
          </a:prstGeom>
          <a:noFill/>
          <a:ln>
            <a:noFill/>
          </a:ln>
          <a:effectLst>
            <a:outerShdw blurRad="71438" rotWithShape="0" algn="bl" dir="2700000" dist="28575">
              <a:srgbClr val="000000">
                <a:alpha val="17000"/>
              </a:srgbClr>
            </a:outerShdw>
          </a:effectLst>
        </p:spPr>
      </p:pic>
      <p:pic>
        <p:nvPicPr>
          <p:cNvPr id="98" name="Google Shape;98;p15"/>
          <p:cNvPicPr preferRelativeResize="0"/>
          <p:nvPr/>
        </p:nvPicPr>
        <p:blipFill>
          <a:blip r:embed="rId5">
            <a:alphaModFix/>
          </a:blip>
          <a:stretch>
            <a:fillRect/>
          </a:stretch>
        </p:blipFill>
        <p:spPr>
          <a:xfrm>
            <a:off x="329775" y="2553713"/>
            <a:ext cx="926700" cy="10372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idx="1" type="body"/>
          </p:nvPr>
        </p:nvSpPr>
        <p:spPr>
          <a:xfrm>
            <a:off x="0" y="179725"/>
            <a:ext cx="22383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Rules &amp; Guidelines: </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0"/>
              </a:spcAft>
              <a:buNone/>
            </a:pPr>
            <a:r>
              <a:rPr lang="en" sz="1300">
                <a:latin typeface="Arial"/>
                <a:ea typeface="Arial"/>
                <a:cs typeface="Arial"/>
                <a:sym typeface="Arial"/>
              </a:rPr>
              <a:t>Additional tools:</a:t>
            </a:r>
            <a:endParaRPr sz="1300">
              <a:latin typeface="Arial"/>
              <a:ea typeface="Arial"/>
              <a:cs typeface="Arial"/>
              <a:sym typeface="Arial"/>
            </a:endParaRPr>
          </a:p>
          <a:p>
            <a:pPr indent="-298450" lvl="0" marL="457200" rtl="0" algn="l">
              <a:spcBef>
                <a:spcPts val="1200"/>
              </a:spcBef>
              <a:spcAft>
                <a:spcPts val="0"/>
              </a:spcAft>
              <a:buSzPts val="1100"/>
              <a:buFont typeface="Arial"/>
              <a:buChar char="●"/>
            </a:pPr>
            <a:r>
              <a:rPr lang="en" sz="1100">
                <a:latin typeface="Arial"/>
                <a:ea typeface="Arial"/>
                <a:cs typeface="Arial"/>
                <a:sym typeface="Arial"/>
              </a:rPr>
              <a:t>ZotGPT (in-house GPT)</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Canva for Campus (additional licensing req’d)</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Microsoft Copilot for MS apps</a:t>
            </a:r>
            <a:endParaRPr sz="1100">
              <a:latin typeface="Arial"/>
              <a:ea typeface="Arial"/>
              <a:cs typeface="Arial"/>
              <a:sym typeface="Arial"/>
            </a:endParaRPr>
          </a:p>
        </p:txBody>
      </p:sp>
      <p:pic>
        <p:nvPicPr>
          <p:cNvPr id="222" name="Google Shape;222;p33"/>
          <p:cNvPicPr preferRelativeResize="0"/>
          <p:nvPr/>
        </p:nvPicPr>
        <p:blipFill>
          <a:blip r:embed="rId3">
            <a:alphaModFix/>
          </a:blip>
          <a:stretch>
            <a:fillRect/>
          </a:stretch>
        </p:blipFill>
        <p:spPr>
          <a:xfrm>
            <a:off x="2349800" y="829275"/>
            <a:ext cx="6712076" cy="4143875"/>
          </a:xfrm>
          <a:prstGeom prst="rect">
            <a:avLst/>
          </a:prstGeom>
          <a:noFill/>
          <a:ln>
            <a:noFill/>
          </a:ln>
        </p:spPr>
      </p:pic>
      <p:pic>
        <p:nvPicPr>
          <p:cNvPr id="223" name="Google Shape;223;p33"/>
          <p:cNvPicPr preferRelativeResize="0"/>
          <p:nvPr/>
        </p:nvPicPr>
        <p:blipFill>
          <a:blip r:embed="rId4">
            <a:alphaModFix/>
          </a:blip>
          <a:stretch>
            <a:fillRect/>
          </a:stretch>
        </p:blipFill>
        <p:spPr>
          <a:xfrm>
            <a:off x="2349800" y="78575"/>
            <a:ext cx="1457550" cy="701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4"/>
          <p:cNvPicPr preferRelativeResize="0"/>
          <p:nvPr/>
        </p:nvPicPr>
        <p:blipFill rotWithShape="1">
          <a:blip r:embed="rId3">
            <a:alphaModFix/>
          </a:blip>
          <a:srcRect b="0" l="0" r="0" t="24885"/>
          <a:stretch/>
        </p:blipFill>
        <p:spPr>
          <a:xfrm>
            <a:off x="2348700" y="688133"/>
            <a:ext cx="6795299" cy="4350500"/>
          </a:xfrm>
          <a:prstGeom prst="rect">
            <a:avLst/>
          </a:prstGeom>
          <a:noFill/>
          <a:ln>
            <a:noFill/>
          </a:ln>
        </p:spPr>
      </p:pic>
      <p:pic>
        <p:nvPicPr>
          <p:cNvPr id="229" name="Google Shape;229;p34"/>
          <p:cNvPicPr preferRelativeResize="0"/>
          <p:nvPr/>
        </p:nvPicPr>
        <p:blipFill>
          <a:blip r:embed="rId4">
            <a:alphaModFix/>
          </a:blip>
          <a:stretch>
            <a:fillRect/>
          </a:stretch>
        </p:blipFill>
        <p:spPr>
          <a:xfrm>
            <a:off x="2500375" y="161575"/>
            <a:ext cx="2897475" cy="423325"/>
          </a:xfrm>
          <a:prstGeom prst="rect">
            <a:avLst/>
          </a:prstGeom>
          <a:noFill/>
          <a:ln>
            <a:noFill/>
          </a:ln>
        </p:spPr>
      </p:pic>
      <p:sp>
        <p:nvSpPr>
          <p:cNvPr id="230" name="Google Shape;230;p34"/>
          <p:cNvSpPr txBox="1"/>
          <p:nvPr>
            <p:ph idx="1" type="body"/>
          </p:nvPr>
        </p:nvSpPr>
        <p:spPr>
          <a:xfrm>
            <a:off x="0" y="179725"/>
            <a:ext cx="2238300" cy="45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Rules &amp; Guidelines: </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0"/>
              </a:spcAft>
              <a:buNone/>
            </a:pPr>
            <a:r>
              <a:rPr lang="en" sz="1300">
                <a:latin typeface="Arial"/>
                <a:ea typeface="Arial"/>
                <a:cs typeface="Arial"/>
                <a:sym typeface="Arial"/>
              </a:rPr>
              <a:t>Additional tools:</a:t>
            </a:r>
            <a:endParaRPr sz="1300">
              <a:latin typeface="Arial"/>
              <a:ea typeface="Arial"/>
              <a:cs typeface="Arial"/>
              <a:sym typeface="Arial"/>
            </a:endParaRPr>
          </a:p>
          <a:p>
            <a:pPr indent="-298450" lvl="0" marL="457200" rtl="0" algn="l">
              <a:spcBef>
                <a:spcPts val="1200"/>
              </a:spcBef>
              <a:spcAft>
                <a:spcPts val="0"/>
              </a:spcAft>
              <a:buSzPts val="1100"/>
              <a:buFont typeface="Arial"/>
              <a:buChar char="●"/>
            </a:pPr>
            <a:r>
              <a:rPr lang="en" sz="1100">
                <a:latin typeface="Arial"/>
                <a:ea typeface="Arial"/>
                <a:cs typeface="Arial"/>
                <a:sym typeface="Arial"/>
              </a:rPr>
              <a:t>Google</a:t>
            </a:r>
            <a:r>
              <a:rPr lang="en" sz="1100">
                <a:latin typeface="Arial"/>
                <a:ea typeface="Arial"/>
                <a:cs typeface="Arial"/>
                <a:sym typeface="Arial"/>
              </a:rPr>
              <a:t> Gemini Basic &amp; Pro</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Grammarly</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Microsoft AzureAI</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Google NotebookLM</a:t>
            </a:r>
            <a:endParaRPr sz="11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nvSpPr>
        <p:spPr>
          <a:xfrm>
            <a:off x="454000" y="445025"/>
            <a:ext cx="8378400" cy="572700"/>
          </a:xfrm>
          <a:prstGeom prst="rect">
            <a:avLst/>
          </a:prstGeom>
          <a:noFill/>
          <a:ln>
            <a:noFill/>
          </a:ln>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605"/>
              <a:buFont typeface="Arial"/>
              <a:buNone/>
            </a:pPr>
            <a:r>
              <a:rPr lang="en" sz="3010">
                <a:solidFill>
                  <a:schemeClr val="dk1"/>
                </a:solidFill>
              </a:rPr>
              <a:t>AI </a:t>
            </a:r>
            <a:r>
              <a:rPr lang="en" sz="3010">
                <a:solidFill>
                  <a:schemeClr val="dk1"/>
                </a:solidFill>
              </a:rPr>
              <a:t>Assists</a:t>
            </a:r>
            <a:r>
              <a:rPr lang="en" sz="3010">
                <a:solidFill>
                  <a:schemeClr val="dk1"/>
                </a:solidFill>
              </a:rPr>
              <a:t>. Humans Decide.</a:t>
            </a:r>
            <a:endParaRPr sz="3010">
              <a:solidFill>
                <a:schemeClr val="dk1"/>
              </a:solidFill>
            </a:endParaRPr>
          </a:p>
        </p:txBody>
      </p:sp>
      <p:sp>
        <p:nvSpPr>
          <p:cNvPr id="236" name="Google Shape;236;p35"/>
          <p:cNvSpPr txBox="1"/>
          <p:nvPr/>
        </p:nvSpPr>
        <p:spPr>
          <a:xfrm>
            <a:off x="419100" y="1324075"/>
            <a:ext cx="8413200" cy="1831200"/>
          </a:xfrm>
          <a:prstGeom prst="rect">
            <a:avLst/>
          </a:prstGeom>
          <a:noFill/>
          <a:ln>
            <a:noFill/>
          </a:ln>
        </p:spPr>
        <p:txBody>
          <a:bodyPr anchorCtr="0" anchor="t" bIns="91425" lIns="91425" spcFirstLastPara="1" rIns="91425" wrap="square" tIns="91425">
            <a:noAutofit/>
          </a:bodyPr>
          <a:lstStyle/>
          <a:p>
            <a:pPr indent="0" lvl="0" marL="0" rtl="0" algn="l">
              <a:lnSpc>
                <a:spcPct val="142857"/>
              </a:lnSpc>
              <a:spcBef>
                <a:spcPts val="1100"/>
              </a:spcBef>
              <a:spcAft>
                <a:spcPts val="0"/>
              </a:spcAft>
              <a:buNone/>
            </a:pPr>
            <a:r>
              <a:rPr b="1" lang="en" sz="1200">
                <a:solidFill>
                  <a:schemeClr val="dk1"/>
                </a:solidFill>
              </a:rPr>
              <a:t>AI accelerates thinking but accountability stays human.</a:t>
            </a:r>
            <a:r>
              <a:rPr b="1" lang="en" sz="1200">
                <a:solidFill>
                  <a:schemeClr val="dk1"/>
                </a:solidFill>
              </a:rPr>
              <a:t> </a:t>
            </a:r>
            <a:endParaRPr sz="1200">
              <a:solidFill>
                <a:schemeClr val="dk1"/>
              </a:solidFill>
            </a:endParaRPr>
          </a:p>
          <a:p>
            <a:pPr indent="0" lvl="0" marL="0" rtl="0" algn="l">
              <a:lnSpc>
                <a:spcPct val="115000"/>
              </a:lnSpc>
              <a:spcBef>
                <a:spcPts val="1100"/>
              </a:spcBef>
              <a:spcAft>
                <a:spcPts val="0"/>
              </a:spcAft>
              <a:buNone/>
            </a:pPr>
            <a:r>
              <a:rPr b="1" lang="en" sz="1200">
                <a:solidFill>
                  <a:schemeClr val="dk1"/>
                </a:solidFill>
              </a:rPr>
              <a:t>What Human-in-the-Loop Means</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Expertise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Trust &amp; credibility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Intentional use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Scale judgment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Stewardship</a:t>
            </a:r>
            <a:endParaRPr sz="1200">
              <a:solidFill>
                <a:srgbClr val="595959"/>
              </a:solidFill>
            </a:endParaRPr>
          </a:p>
          <a:p>
            <a:pPr indent="0" lvl="0" marL="0" rtl="0" algn="l">
              <a:spcBef>
                <a:spcPts val="0"/>
              </a:spcBef>
              <a:spcAft>
                <a:spcPts val="0"/>
              </a:spcAft>
              <a:buNone/>
            </a:pPr>
            <a:r>
              <a:t/>
            </a:r>
            <a:endParaRPr sz="1800">
              <a:solidFill>
                <a:srgbClr val="595959"/>
              </a:solidFill>
            </a:endParaRPr>
          </a:p>
        </p:txBody>
      </p:sp>
      <p:sp>
        <p:nvSpPr>
          <p:cNvPr id="237" name="Google Shape;237;p35"/>
          <p:cNvSpPr txBox="1"/>
          <p:nvPr/>
        </p:nvSpPr>
        <p:spPr>
          <a:xfrm>
            <a:off x="504450" y="3155275"/>
            <a:ext cx="8135100" cy="163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rPr>
              <a:t>How Review Happens in Practice</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Method check</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Data check</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Context check</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Use check</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Scale check</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Risk check</a:t>
            </a:r>
            <a:endParaRPr sz="19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243" name="Google Shape;243;p36"/>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244" name="Google Shape;244;p36"/>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245" name="Google Shape;245;p36"/>
          <p:cNvSpPr txBox="1"/>
          <p:nvPr>
            <p:ph type="title"/>
          </p:nvPr>
        </p:nvSpPr>
        <p:spPr>
          <a:xfrm>
            <a:off x="593175" y="486000"/>
            <a:ext cx="7916400" cy="2743200"/>
          </a:xfrm>
          <a:prstGeom prst="rect">
            <a:avLst/>
          </a:prstGeom>
        </p:spPr>
        <p:txBody>
          <a:bodyPr anchorCtr="0" anchor="b" bIns="0" lIns="0" spcFirstLastPara="1" rIns="0" wrap="square" tIns="0">
            <a:noAutofit/>
          </a:bodyPr>
          <a:lstStyle/>
          <a:p>
            <a:pPr indent="0" lvl="0" marL="0" rtl="0" algn="ctr">
              <a:lnSpc>
                <a:spcPct val="136363"/>
              </a:lnSpc>
              <a:spcBef>
                <a:spcPts val="1000"/>
              </a:spcBef>
              <a:spcAft>
                <a:spcPts val="1000"/>
              </a:spcAft>
              <a:buClr>
                <a:schemeClr val="dk1"/>
              </a:buClr>
              <a:buSzPts val="1100"/>
              <a:buFont typeface="Arial"/>
              <a:buNone/>
            </a:pPr>
            <a:r>
              <a:rPr lang="en" sz="4200">
                <a:latin typeface="Arial"/>
                <a:ea typeface="Arial"/>
                <a:cs typeface="Arial"/>
                <a:sym typeface="Arial"/>
              </a:rPr>
              <a:t>How do you document AI‑assisted work?</a:t>
            </a:r>
            <a:endParaRPr b="1">
              <a:latin typeface="Arial"/>
              <a:ea typeface="Arial"/>
              <a:cs typeface="Arial"/>
              <a:sym typeface="Arial"/>
            </a:endParaRPr>
          </a:p>
        </p:txBody>
      </p:sp>
      <p:pic>
        <p:nvPicPr>
          <p:cNvPr id="246" name="Google Shape;246;p36"/>
          <p:cNvPicPr preferRelativeResize="0"/>
          <p:nvPr/>
        </p:nvPicPr>
        <p:blipFill>
          <a:blip r:embed="rId3">
            <a:alphaModFix/>
          </a:blip>
          <a:stretch>
            <a:fillRect/>
          </a:stretch>
        </p:blipFill>
        <p:spPr>
          <a:xfrm>
            <a:off x="7499475" y="3690225"/>
            <a:ext cx="1044425" cy="1044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42857"/>
              </a:lnSpc>
              <a:spcBef>
                <a:spcPts val="0"/>
              </a:spcBef>
              <a:spcAft>
                <a:spcPts val="0"/>
              </a:spcAft>
              <a:buNone/>
            </a:pPr>
            <a:r>
              <a:rPr lang="en">
                <a:latin typeface="Arial"/>
                <a:ea typeface="Arial"/>
                <a:cs typeface="Arial"/>
                <a:sym typeface="Arial"/>
              </a:rPr>
              <a:t>Using AI Ethically and</a:t>
            </a:r>
            <a:r>
              <a:rPr lang="en" sz="1050">
                <a:latin typeface="Arial"/>
                <a:ea typeface="Arial"/>
                <a:cs typeface="Arial"/>
                <a:sym typeface="Arial"/>
              </a:rPr>
              <a:t> </a:t>
            </a:r>
            <a:r>
              <a:rPr lang="en">
                <a:latin typeface="Arial"/>
                <a:ea typeface="Arial"/>
                <a:cs typeface="Arial"/>
                <a:sym typeface="Arial"/>
              </a:rPr>
              <a:t>Sustainably</a:t>
            </a:r>
            <a:endParaRPr sz="1050">
              <a:solidFill>
                <a:srgbClr val="222222"/>
              </a:solidFill>
              <a:highlight>
                <a:srgbClr val="FFFFFF"/>
              </a:highlight>
              <a:latin typeface="Arial"/>
              <a:ea typeface="Arial"/>
              <a:cs typeface="Arial"/>
              <a:sym typeface="Arial"/>
            </a:endParaRPr>
          </a:p>
        </p:txBody>
      </p:sp>
      <p:sp>
        <p:nvSpPr>
          <p:cNvPr id="252" name="Google Shape;252;p3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lnSpc>
                <a:spcPct val="142857"/>
              </a:lnSpc>
              <a:spcBef>
                <a:spcPts val="1100"/>
              </a:spcBef>
              <a:spcAft>
                <a:spcPts val="0"/>
              </a:spcAft>
              <a:buNone/>
            </a:pPr>
            <a:r>
              <a:rPr b="1" lang="en" sz="1400">
                <a:latin typeface="Arial"/>
                <a:ea typeface="Arial"/>
                <a:cs typeface="Arial"/>
                <a:sym typeface="Arial"/>
              </a:rPr>
              <a:t>Responsible use is a design choice, not an afterthought. </a:t>
            </a:r>
            <a:endParaRPr sz="1400">
              <a:latin typeface="Arial"/>
              <a:ea typeface="Arial"/>
              <a:cs typeface="Arial"/>
              <a:sym typeface="Arial"/>
            </a:endParaRPr>
          </a:p>
          <a:p>
            <a:pPr indent="0" lvl="0" marL="0" rtl="0" algn="l">
              <a:lnSpc>
                <a:spcPct val="142857"/>
              </a:lnSpc>
              <a:spcBef>
                <a:spcPts val="1100"/>
              </a:spcBef>
              <a:spcAft>
                <a:spcPts val="0"/>
              </a:spcAft>
              <a:buNone/>
            </a:pPr>
            <a:r>
              <a:rPr b="1" lang="en" sz="1400">
                <a:latin typeface="Arial"/>
                <a:ea typeface="Arial"/>
                <a:cs typeface="Arial"/>
                <a:sym typeface="Arial"/>
              </a:rPr>
              <a:t>Principles for Sustainable AI Use</a:t>
            </a:r>
            <a:endParaRPr b="1"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Use AI for insight, not authority</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Protect people and institutions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Design for repeatability</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Ethics = consistency over time</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42857"/>
              </a:lnSpc>
              <a:spcBef>
                <a:spcPts val="0"/>
              </a:spcBef>
              <a:spcAft>
                <a:spcPts val="0"/>
              </a:spcAft>
              <a:buNone/>
            </a:pPr>
            <a:r>
              <a:rPr lang="en">
                <a:latin typeface="Arial"/>
                <a:ea typeface="Arial"/>
                <a:cs typeface="Arial"/>
                <a:sym typeface="Arial"/>
              </a:rPr>
              <a:t>AI at Scale: Why “Small” Uses Add Up</a:t>
            </a:r>
            <a:endParaRPr>
              <a:latin typeface="Arial"/>
              <a:ea typeface="Arial"/>
              <a:cs typeface="Arial"/>
              <a:sym typeface="Arial"/>
            </a:endParaRPr>
          </a:p>
        </p:txBody>
      </p:sp>
      <p:sp>
        <p:nvSpPr>
          <p:cNvPr id="258" name="Google Shape;258;p38"/>
          <p:cNvSpPr txBox="1"/>
          <p:nvPr>
            <p:ph idx="1" type="body"/>
          </p:nvPr>
        </p:nvSpPr>
        <p:spPr>
          <a:xfrm>
            <a:off x="371877" y="1357825"/>
            <a:ext cx="8368200" cy="1317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latin typeface="Arial"/>
                <a:ea typeface="Arial"/>
                <a:cs typeface="Arial"/>
                <a:sym typeface="Arial"/>
              </a:rPr>
              <a:t>What 100 Billion AI Queries Look Like in the Real World</a:t>
            </a:r>
            <a:endParaRPr b="1" sz="1300">
              <a:latin typeface="Arial"/>
              <a:ea typeface="Arial"/>
              <a:cs typeface="Arial"/>
              <a:sym typeface="Arial"/>
            </a:endParaRPr>
          </a:p>
          <a:p>
            <a:pPr indent="-311150" lvl="0" marL="457200" rtl="0" algn="l">
              <a:lnSpc>
                <a:spcPct val="115000"/>
              </a:lnSpc>
              <a:spcBef>
                <a:spcPts val="0"/>
              </a:spcBef>
              <a:spcAft>
                <a:spcPts val="0"/>
              </a:spcAft>
              <a:buSzPts val="1300"/>
              <a:buFont typeface="Arial"/>
              <a:buChar char="●"/>
            </a:pPr>
            <a:r>
              <a:rPr b="1" lang="en" sz="1300">
                <a:latin typeface="Arial"/>
                <a:ea typeface="Arial"/>
                <a:cs typeface="Arial"/>
                <a:sym typeface="Arial"/>
              </a:rPr>
              <a:t>Water:</a:t>
            </a:r>
            <a:r>
              <a:rPr lang="en" sz="1300">
                <a:latin typeface="Arial"/>
                <a:ea typeface="Arial"/>
                <a:cs typeface="Arial"/>
                <a:sym typeface="Arial"/>
              </a:rPr>
              <a:t> Enough to meet the yearly drinking needs of nearly 1.2 million people, permanently removing it from local ecosystems</a:t>
            </a:r>
            <a:endParaRPr b="1" sz="1300">
              <a:latin typeface="Arial"/>
              <a:ea typeface="Arial"/>
              <a:cs typeface="Arial"/>
              <a:sym typeface="Arial"/>
            </a:endParaRPr>
          </a:p>
          <a:p>
            <a:pPr indent="-311150" lvl="0" marL="457200" rtl="0" algn="l">
              <a:lnSpc>
                <a:spcPct val="115000"/>
              </a:lnSpc>
              <a:spcBef>
                <a:spcPts val="0"/>
              </a:spcBef>
              <a:spcAft>
                <a:spcPts val="0"/>
              </a:spcAft>
              <a:buSzPts val="1300"/>
              <a:buFont typeface="Arial"/>
              <a:buChar char="●"/>
            </a:pPr>
            <a:r>
              <a:rPr b="1" lang="en" sz="1300">
                <a:latin typeface="Arial"/>
                <a:ea typeface="Arial"/>
                <a:cs typeface="Arial"/>
                <a:sym typeface="Arial"/>
              </a:rPr>
              <a:t>Energy:</a:t>
            </a:r>
            <a:r>
              <a:rPr lang="en" sz="1300">
                <a:latin typeface="Arial"/>
                <a:ea typeface="Arial"/>
                <a:cs typeface="Arial"/>
                <a:sym typeface="Arial"/>
              </a:rPr>
              <a:t> Annual electricity comparable to 35,000 U.S. homes</a:t>
            </a:r>
            <a:endParaRPr sz="1300">
              <a:latin typeface="Arial"/>
              <a:ea typeface="Arial"/>
              <a:cs typeface="Arial"/>
              <a:sym typeface="Arial"/>
            </a:endParaRPr>
          </a:p>
          <a:p>
            <a:pPr indent="-311150" lvl="0" marL="457200" rtl="0" algn="l">
              <a:lnSpc>
                <a:spcPct val="115000"/>
              </a:lnSpc>
              <a:spcBef>
                <a:spcPts val="0"/>
              </a:spcBef>
              <a:spcAft>
                <a:spcPts val="0"/>
              </a:spcAft>
              <a:buSzPts val="1300"/>
              <a:buFont typeface="Arial"/>
              <a:buChar char="●"/>
            </a:pPr>
            <a:r>
              <a:rPr b="1" lang="en" sz="1300">
                <a:latin typeface="Arial"/>
                <a:ea typeface="Arial"/>
                <a:cs typeface="Arial"/>
                <a:sym typeface="Arial"/>
              </a:rPr>
              <a:t>Carbon:</a:t>
            </a:r>
            <a:r>
              <a:rPr lang="en" sz="1300">
                <a:latin typeface="Arial"/>
                <a:ea typeface="Arial"/>
                <a:cs typeface="Arial"/>
                <a:sym typeface="Arial"/>
              </a:rPr>
              <a:t> Would require a forest the size of Chicago to </a:t>
            </a:r>
            <a:r>
              <a:rPr lang="en" sz="1300">
                <a:latin typeface="Arial"/>
                <a:ea typeface="Arial"/>
                <a:cs typeface="Arial"/>
                <a:sym typeface="Arial"/>
              </a:rPr>
              <a:t>offset</a:t>
            </a:r>
            <a:endParaRPr sz="1300">
              <a:latin typeface="Arial"/>
              <a:ea typeface="Arial"/>
              <a:cs typeface="Arial"/>
              <a:sym typeface="Arial"/>
            </a:endParaRPr>
          </a:p>
        </p:txBody>
      </p:sp>
      <p:sp>
        <p:nvSpPr>
          <p:cNvPr id="259" name="Google Shape;259;p38"/>
          <p:cNvSpPr txBox="1"/>
          <p:nvPr/>
        </p:nvSpPr>
        <p:spPr>
          <a:xfrm>
            <a:off x="366136" y="2675125"/>
            <a:ext cx="8222400" cy="101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dk1"/>
                </a:solidFill>
              </a:rPr>
              <a:t>Who Pays?</a:t>
            </a:r>
            <a:endParaRPr b="1" sz="1300">
              <a:solidFill>
                <a:schemeClr val="dk1"/>
              </a:solidFill>
            </a:endParaRPr>
          </a:p>
          <a:p>
            <a:pPr indent="-311150" lvl="0" marL="457200" rtl="0" algn="l">
              <a:lnSpc>
                <a:spcPct val="115000"/>
              </a:lnSpc>
              <a:spcBef>
                <a:spcPts val="0"/>
              </a:spcBef>
              <a:spcAft>
                <a:spcPts val="0"/>
              </a:spcAft>
              <a:buClr>
                <a:schemeClr val="dk1"/>
              </a:buClr>
              <a:buSzPts val="1300"/>
              <a:buFont typeface="Arial"/>
              <a:buChar char="●"/>
            </a:pPr>
            <a:r>
              <a:rPr lang="en" sz="1300">
                <a:solidFill>
                  <a:schemeClr val="dk1"/>
                </a:solidFill>
              </a:rPr>
              <a:t>Communities</a:t>
            </a:r>
            <a:endParaRPr sz="1300">
              <a:solidFill>
                <a:schemeClr val="dk1"/>
              </a:solidFill>
            </a:endParaRPr>
          </a:p>
          <a:p>
            <a:pPr indent="-311150" lvl="0" marL="457200" rtl="0" algn="l">
              <a:lnSpc>
                <a:spcPct val="115000"/>
              </a:lnSpc>
              <a:spcBef>
                <a:spcPts val="0"/>
              </a:spcBef>
              <a:spcAft>
                <a:spcPts val="0"/>
              </a:spcAft>
              <a:buClr>
                <a:schemeClr val="dk1"/>
              </a:buClr>
              <a:buSzPts val="1300"/>
              <a:buFont typeface="Arial"/>
              <a:buChar char="●"/>
            </a:pPr>
            <a:r>
              <a:rPr lang="en" sz="1300">
                <a:solidFill>
                  <a:schemeClr val="dk1"/>
                </a:solidFill>
              </a:rPr>
              <a:t>Local taxpayers</a:t>
            </a:r>
            <a:endParaRPr sz="1300">
              <a:solidFill>
                <a:schemeClr val="dk1"/>
              </a:solidFill>
            </a:endParaRPr>
          </a:p>
          <a:p>
            <a:pPr indent="-311150" lvl="0" marL="457200" rtl="0" algn="l">
              <a:lnSpc>
                <a:spcPct val="115000"/>
              </a:lnSpc>
              <a:spcBef>
                <a:spcPts val="0"/>
              </a:spcBef>
              <a:spcAft>
                <a:spcPts val="0"/>
              </a:spcAft>
              <a:buClr>
                <a:schemeClr val="dk1"/>
              </a:buClr>
              <a:buSzPts val="1300"/>
              <a:buFont typeface="Arial"/>
              <a:buChar char="●"/>
            </a:pPr>
            <a:r>
              <a:rPr lang="en" sz="1300">
                <a:solidFill>
                  <a:schemeClr val="dk1"/>
                </a:solidFill>
              </a:rPr>
              <a:t>Water systems </a:t>
            </a:r>
            <a:endParaRPr sz="1900">
              <a:solidFill>
                <a:schemeClr val="dk1"/>
              </a:solidFill>
              <a:latin typeface="Roboto"/>
              <a:ea typeface="Roboto"/>
              <a:cs typeface="Roboto"/>
              <a:sym typeface="Roboto"/>
            </a:endParaRPr>
          </a:p>
        </p:txBody>
      </p:sp>
      <p:sp>
        <p:nvSpPr>
          <p:cNvPr id="260" name="Google Shape;260;p38"/>
          <p:cNvSpPr txBox="1"/>
          <p:nvPr/>
        </p:nvSpPr>
        <p:spPr>
          <a:xfrm>
            <a:off x="387900" y="3768025"/>
            <a:ext cx="8146800" cy="96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dk1"/>
                </a:solidFill>
              </a:rPr>
              <a:t>Why This Keeps Rising</a:t>
            </a:r>
            <a:endParaRPr b="1" sz="1300">
              <a:solidFill>
                <a:schemeClr val="dk1"/>
              </a:solidFill>
            </a:endParaRPr>
          </a:p>
          <a:p>
            <a:pPr indent="-311150" lvl="0" marL="457200" rtl="0" algn="l">
              <a:lnSpc>
                <a:spcPct val="115000"/>
              </a:lnSpc>
              <a:spcBef>
                <a:spcPts val="0"/>
              </a:spcBef>
              <a:spcAft>
                <a:spcPts val="0"/>
              </a:spcAft>
              <a:buClr>
                <a:schemeClr val="dk1"/>
              </a:buClr>
              <a:buSzPts val="1300"/>
              <a:buFont typeface="Arial"/>
              <a:buChar char="●"/>
            </a:pPr>
            <a:r>
              <a:rPr lang="en" sz="1300">
                <a:solidFill>
                  <a:schemeClr val="dk1"/>
                </a:solidFill>
              </a:rPr>
              <a:t>AI inference runs continuously, not occasionally</a:t>
            </a:r>
            <a:endParaRPr sz="1300">
              <a:solidFill>
                <a:schemeClr val="dk1"/>
              </a:solidFill>
            </a:endParaRPr>
          </a:p>
          <a:p>
            <a:pPr indent="-311150" lvl="0" marL="457200" rtl="0" algn="l">
              <a:lnSpc>
                <a:spcPct val="115000"/>
              </a:lnSpc>
              <a:spcBef>
                <a:spcPts val="0"/>
              </a:spcBef>
              <a:spcAft>
                <a:spcPts val="0"/>
              </a:spcAft>
              <a:buClr>
                <a:schemeClr val="dk1"/>
              </a:buClr>
              <a:buSzPts val="1300"/>
              <a:buFont typeface="Arial"/>
              <a:buChar char="●"/>
            </a:pPr>
            <a:r>
              <a:rPr lang="en" sz="1300">
                <a:solidFill>
                  <a:schemeClr val="dk1"/>
                </a:solidFill>
              </a:rPr>
              <a:t>Hyperscale data centers</a:t>
            </a:r>
            <a:endParaRPr sz="19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42857"/>
              </a:lnSpc>
              <a:spcBef>
                <a:spcPts val="0"/>
              </a:spcBef>
              <a:spcAft>
                <a:spcPts val="0"/>
              </a:spcAft>
              <a:buNone/>
            </a:pPr>
            <a:r>
              <a:rPr lang="en">
                <a:latin typeface="Arial"/>
                <a:ea typeface="Arial"/>
                <a:cs typeface="Arial"/>
                <a:sym typeface="Arial"/>
              </a:rPr>
              <a:t>AI at Scale: Why “Small” Uses Add Up</a:t>
            </a:r>
            <a:endParaRPr>
              <a:latin typeface="Arial"/>
              <a:ea typeface="Arial"/>
              <a:cs typeface="Arial"/>
              <a:sym typeface="Arial"/>
            </a:endParaRPr>
          </a:p>
        </p:txBody>
      </p:sp>
      <p:pic>
        <p:nvPicPr>
          <p:cNvPr descr="ai_environmental_footprint_updated.png" id="266" name="Google Shape;266;p39"/>
          <p:cNvPicPr preferRelativeResize="0"/>
          <p:nvPr/>
        </p:nvPicPr>
        <p:blipFill rotWithShape="1">
          <a:blip r:embed="rId3">
            <a:alphaModFix/>
          </a:blip>
          <a:srcRect b="11499" l="4798" r="0" t="4566"/>
          <a:stretch/>
        </p:blipFill>
        <p:spPr>
          <a:xfrm>
            <a:off x="2897600" y="1211825"/>
            <a:ext cx="6166375" cy="3882975"/>
          </a:xfrm>
          <a:prstGeom prst="rect">
            <a:avLst/>
          </a:prstGeom>
          <a:noFill/>
          <a:ln>
            <a:noFill/>
          </a:ln>
        </p:spPr>
      </p:pic>
      <p:sp>
        <p:nvSpPr>
          <p:cNvPr id="267" name="Google Shape;267;p39"/>
          <p:cNvSpPr txBox="1"/>
          <p:nvPr/>
        </p:nvSpPr>
        <p:spPr>
          <a:xfrm>
            <a:off x="188425" y="4144925"/>
            <a:ext cx="2204400" cy="79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This image was generated using AI.</a:t>
            </a:r>
            <a:endParaRPr sz="1800">
              <a:solidFill>
                <a:schemeClr val="dk1"/>
              </a:solidFill>
              <a:latin typeface="Roboto"/>
              <a:ea typeface="Roboto"/>
              <a:cs typeface="Roboto"/>
              <a:sym typeface="Roboto"/>
            </a:endParaRPr>
          </a:p>
        </p:txBody>
      </p:sp>
      <p:sp>
        <p:nvSpPr>
          <p:cNvPr id="268" name="Google Shape;268;p39"/>
          <p:cNvSpPr txBox="1"/>
          <p:nvPr/>
        </p:nvSpPr>
        <p:spPr>
          <a:xfrm>
            <a:off x="4220300" y="3391325"/>
            <a:ext cx="26754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222222"/>
                </a:solidFill>
                <a:latin typeface="Roboto"/>
                <a:ea typeface="Roboto"/>
                <a:cs typeface="Roboto"/>
                <a:sym typeface="Roboto"/>
              </a:rPr>
              <a:t>~65-70x</a:t>
            </a:r>
            <a:endParaRPr b="1" sz="3100">
              <a:solidFill>
                <a:srgbClr val="22222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42857"/>
              </a:lnSpc>
              <a:spcBef>
                <a:spcPts val="0"/>
              </a:spcBef>
              <a:spcAft>
                <a:spcPts val="0"/>
              </a:spcAft>
              <a:buNone/>
            </a:pPr>
            <a:r>
              <a:rPr lang="en">
                <a:latin typeface="Arial"/>
                <a:ea typeface="Arial"/>
                <a:cs typeface="Arial"/>
                <a:sym typeface="Arial"/>
              </a:rPr>
              <a:t>Why This Matters </a:t>
            </a:r>
            <a:r>
              <a:rPr lang="en">
                <a:latin typeface="Arial"/>
                <a:ea typeface="Arial"/>
                <a:cs typeface="Arial"/>
                <a:sym typeface="Arial"/>
              </a:rPr>
              <a:t>Now</a:t>
            </a:r>
            <a:endParaRPr>
              <a:latin typeface="Arial"/>
              <a:ea typeface="Arial"/>
              <a:cs typeface="Arial"/>
              <a:sym typeface="Arial"/>
            </a:endParaRPr>
          </a:p>
        </p:txBody>
      </p:sp>
      <p:sp>
        <p:nvSpPr>
          <p:cNvPr id="274" name="Google Shape;274;p40"/>
          <p:cNvSpPr txBox="1"/>
          <p:nvPr>
            <p:ph idx="1" type="body"/>
          </p:nvPr>
        </p:nvSpPr>
        <p:spPr>
          <a:xfrm>
            <a:off x="387900" y="1366500"/>
            <a:ext cx="8368200" cy="3202200"/>
          </a:xfrm>
          <a:prstGeom prst="rect">
            <a:avLst/>
          </a:prstGeom>
        </p:spPr>
        <p:txBody>
          <a:bodyPr anchorCtr="0" anchor="t" bIns="91425" lIns="91425" spcFirstLastPara="1" rIns="91425" wrap="square" tIns="91425">
            <a:noAutofit/>
          </a:bodyPr>
          <a:lstStyle/>
          <a:p>
            <a:pPr indent="0" lvl="0" marL="0" rtl="0" algn="l">
              <a:lnSpc>
                <a:spcPct val="122857"/>
              </a:lnSpc>
              <a:spcBef>
                <a:spcPts val="1100"/>
              </a:spcBef>
              <a:spcAft>
                <a:spcPts val="0"/>
              </a:spcAft>
              <a:buSzPts val="935"/>
              <a:buNone/>
            </a:pPr>
            <a:r>
              <a:rPr b="1" lang="en" sz="1400">
                <a:latin typeface="Arial"/>
                <a:ea typeface="Arial"/>
                <a:cs typeface="Arial"/>
                <a:sym typeface="Arial"/>
              </a:rPr>
              <a:t>AI use is accelerating faster than governance frameworks. </a:t>
            </a:r>
            <a:r>
              <a:rPr lang="en" sz="1400">
                <a:latin typeface="Arial"/>
                <a:ea typeface="Arial"/>
                <a:cs typeface="Arial"/>
                <a:sym typeface="Arial"/>
              </a:rPr>
              <a:t>Decisions made today set long‑term patterns.</a:t>
            </a:r>
            <a:endParaRPr sz="1400">
              <a:latin typeface="Arial"/>
              <a:ea typeface="Arial"/>
              <a:cs typeface="Arial"/>
              <a:sym typeface="Arial"/>
            </a:endParaRPr>
          </a:p>
          <a:p>
            <a:pPr indent="0" lvl="0" marL="0" rtl="0" algn="l">
              <a:lnSpc>
                <a:spcPct val="100000"/>
              </a:lnSpc>
              <a:spcBef>
                <a:spcPts val="1100"/>
              </a:spcBef>
              <a:spcAft>
                <a:spcPts val="0"/>
              </a:spcAft>
              <a:buSzPts val="935"/>
              <a:buNone/>
            </a:pPr>
            <a:r>
              <a:rPr b="1" lang="en" sz="1400">
                <a:latin typeface="Arial"/>
                <a:ea typeface="Arial"/>
                <a:cs typeface="Arial"/>
                <a:sym typeface="Arial"/>
              </a:rPr>
              <a:t>The Moment We’re In</a:t>
            </a:r>
            <a:endParaRPr b="1"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AI is accelerating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Trust is fragile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Scale</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marR="0" rtl="0" algn="l">
              <a:lnSpc>
                <a:spcPct val="100000"/>
              </a:lnSpc>
              <a:spcBef>
                <a:spcPts val="0"/>
              </a:spcBef>
              <a:spcAft>
                <a:spcPts val="0"/>
              </a:spcAft>
              <a:buSzPts val="935"/>
              <a:buNone/>
            </a:pPr>
            <a:r>
              <a:rPr b="1" lang="en" sz="1400">
                <a:latin typeface="Arial"/>
                <a:ea typeface="Arial"/>
                <a:cs typeface="Arial"/>
                <a:sym typeface="Arial"/>
              </a:rPr>
              <a:t>Why IR Matters</a:t>
            </a:r>
            <a:endParaRPr b="1" sz="1400">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 sz="1400">
                <a:latin typeface="Arial"/>
                <a:ea typeface="Arial"/>
                <a:cs typeface="Arial"/>
                <a:sym typeface="Arial"/>
              </a:rPr>
              <a:t>Intersection of data</a:t>
            </a:r>
            <a:endParaRPr sz="1400">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 sz="1400">
                <a:latin typeface="Arial"/>
                <a:ea typeface="Arial"/>
                <a:cs typeface="Arial"/>
                <a:sym typeface="Arial"/>
              </a:rPr>
              <a:t>Human review</a:t>
            </a:r>
            <a:endParaRPr sz="1400">
              <a:latin typeface="Arial"/>
              <a:ea typeface="Arial"/>
              <a:cs typeface="Arial"/>
              <a:sym typeface="Arial"/>
            </a:endParaRPr>
          </a:p>
          <a:p>
            <a:pPr indent="-317500" lvl="0" marL="457200" rtl="0" algn="l">
              <a:lnSpc>
                <a:spcPct val="95000"/>
              </a:lnSpc>
              <a:spcBef>
                <a:spcPts val="0"/>
              </a:spcBef>
              <a:spcAft>
                <a:spcPts val="0"/>
              </a:spcAft>
              <a:buSzPts val="1400"/>
              <a:buFont typeface="Arial"/>
              <a:buChar char="●"/>
            </a:pPr>
            <a:r>
              <a:rPr lang="en" sz="1400">
                <a:latin typeface="Arial"/>
                <a:ea typeface="Arial"/>
                <a:cs typeface="Arial"/>
                <a:sym typeface="Arial"/>
              </a:rPr>
              <a:t>Values</a:t>
            </a: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Final Takeaways</a:t>
            </a:r>
            <a:endParaRPr/>
          </a:p>
        </p:txBody>
      </p:sp>
      <p:sp>
        <p:nvSpPr>
          <p:cNvPr id="280" name="Google Shape;280;p41"/>
          <p:cNvSpPr txBox="1"/>
          <p:nvPr>
            <p:ph idx="1" type="body"/>
          </p:nvPr>
        </p:nvSpPr>
        <p:spPr>
          <a:xfrm>
            <a:off x="387900" y="1513075"/>
            <a:ext cx="8368200" cy="3387900"/>
          </a:xfrm>
          <a:prstGeom prst="rect">
            <a:avLst/>
          </a:prstGeom>
        </p:spPr>
        <p:txBody>
          <a:bodyPr anchorCtr="0" anchor="t" bIns="91425" lIns="91425" spcFirstLastPara="1" rIns="91425" wrap="square" tIns="91425">
            <a:normAutofit/>
          </a:bodyPr>
          <a:lstStyle/>
          <a:p>
            <a:pPr indent="-317500" lvl="0" marL="457200" rtl="0" algn="l">
              <a:lnSpc>
                <a:spcPct val="136363"/>
              </a:lnSpc>
              <a:spcBef>
                <a:spcPts val="1200"/>
              </a:spcBef>
              <a:spcAft>
                <a:spcPts val="0"/>
              </a:spcAft>
              <a:buClr>
                <a:schemeClr val="dk1"/>
              </a:buClr>
              <a:buSzPts val="1400"/>
              <a:buAutoNum type="arabicPeriod"/>
            </a:pPr>
            <a:r>
              <a:rPr b="1" lang="en" sz="1450">
                <a:solidFill>
                  <a:schemeClr val="dk1"/>
                </a:solidFill>
                <a:latin typeface="Arial"/>
                <a:ea typeface="Arial"/>
                <a:cs typeface="Arial"/>
                <a:sym typeface="Arial"/>
              </a:rPr>
              <a:t>AI belongs in IR workflows—but not as an authority.</a:t>
            </a:r>
            <a:br>
              <a:rPr b="1" lang="en" sz="1350">
                <a:solidFill>
                  <a:schemeClr val="dk1"/>
                </a:solidFill>
                <a:latin typeface="Arial"/>
                <a:ea typeface="Arial"/>
                <a:cs typeface="Arial"/>
                <a:sym typeface="Arial"/>
              </a:rPr>
            </a:br>
            <a:r>
              <a:rPr lang="en" sz="1350">
                <a:solidFill>
                  <a:schemeClr val="dk1"/>
                </a:solidFill>
                <a:latin typeface="Arial"/>
                <a:ea typeface="Arial"/>
                <a:cs typeface="Arial"/>
                <a:sym typeface="Arial"/>
              </a:rPr>
              <a:t> Use it to augment thinking, not replace judgment.</a:t>
            </a:r>
            <a:endParaRPr sz="1350">
              <a:solidFill>
                <a:schemeClr val="dk1"/>
              </a:solidFill>
              <a:latin typeface="Arial"/>
              <a:ea typeface="Arial"/>
              <a:cs typeface="Arial"/>
              <a:sym typeface="Arial"/>
            </a:endParaRPr>
          </a:p>
          <a:p>
            <a:pPr indent="-317500" lvl="0" marL="457200" rtl="0" algn="l">
              <a:lnSpc>
                <a:spcPct val="136363"/>
              </a:lnSpc>
              <a:spcBef>
                <a:spcPts val="0"/>
              </a:spcBef>
              <a:spcAft>
                <a:spcPts val="0"/>
              </a:spcAft>
              <a:buClr>
                <a:schemeClr val="dk1"/>
              </a:buClr>
              <a:buSzPts val="1400"/>
              <a:buAutoNum type="arabicPeriod"/>
            </a:pPr>
            <a:r>
              <a:rPr b="1" lang="en" sz="1450">
                <a:solidFill>
                  <a:schemeClr val="dk1"/>
                </a:solidFill>
                <a:latin typeface="Arial"/>
                <a:ea typeface="Arial"/>
                <a:cs typeface="Arial"/>
                <a:sym typeface="Arial"/>
              </a:rPr>
              <a:t>Data sensitivity determines AI freedom.</a:t>
            </a:r>
            <a:br>
              <a:rPr b="1" lang="en" sz="1350">
                <a:solidFill>
                  <a:schemeClr val="dk1"/>
                </a:solidFill>
                <a:latin typeface="Arial"/>
                <a:ea typeface="Arial"/>
                <a:cs typeface="Arial"/>
                <a:sym typeface="Arial"/>
              </a:rPr>
            </a:br>
            <a:r>
              <a:rPr lang="en" sz="1350">
                <a:solidFill>
                  <a:schemeClr val="dk1"/>
                </a:solidFill>
                <a:latin typeface="Arial"/>
                <a:ea typeface="Arial"/>
                <a:cs typeface="Arial"/>
                <a:sym typeface="Arial"/>
              </a:rPr>
              <a:t> The stricter the data, the tighter the controls.</a:t>
            </a:r>
            <a:endParaRPr sz="1350">
              <a:solidFill>
                <a:schemeClr val="dk1"/>
              </a:solidFill>
              <a:latin typeface="Arial"/>
              <a:ea typeface="Arial"/>
              <a:cs typeface="Arial"/>
              <a:sym typeface="Arial"/>
            </a:endParaRPr>
          </a:p>
          <a:p>
            <a:pPr indent="-317500" lvl="0" marL="457200" rtl="0" algn="l">
              <a:lnSpc>
                <a:spcPct val="136363"/>
              </a:lnSpc>
              <a:spcBef>
                <a:spcPts val="0"/>
              </a:spcBef>
              <a:spcAft>
                <a:spcPts val="0"/>
              </a:spcAft>
              <a:buClr>
                <a:schemeClr val="dk1"/>
              </a:buClr>
              <a:buSzPts val="1400"/>
              <a:buAutoNum type="arabicPeriod"/>
            </a:pPr>
            <a:r>
              <a:rPr b="1" lang="en" sz="1450">
                <a:solidFill>
                  <a:schemeClr val="dk1"/>
                </a:solidFill>
                <a:latin typeface="Arial"/>
                <a:ea typeface="Arial"/>
                <a:cs typeface="Arial"/>
                <a:sym typeface="Arial"/>
              </a:rPr>
              <a:t>Human review is not overhead—it’s professional responsibility.</a:t>
            </a:r>
            <a:br>
              <a:rPr b="1" lang="en" sz="1350">
                <a:solidFill>
                  <a:schemeClr val="dk1"/>
                </a:solidFill>
                <a:latin typeface="Arial"/>
                <a:ea typeface="Arial"/>
                <a:cs typeface="Arial"/>
                <a:sym typeface="Arial"/>
              </a:rPr>
            </a:br>
            <a:r>
              <a:rPr lang="en" sz="1350">
                <a:solidFill>
                  <a:schemeClr val="dk1"/>
                </a:solidFill>
                <a:latin typeface="Arial"/>
                <a:ea typeface="Arial"/>
                <a:cs typeface="Arial"/>
                <a:sym typeface="Arial"/>
              </a:rPr>
              <a:t> Especially for compliance, rankings, and public reporting.</a:t>
            </a:r>
            <a:endParaRPr sz="1350">
              <a:solidFill>
                <a:schemeClr val="dk1"/>
              </a:solidFill>
              <a:latin typeface="Arial"/>
              <a:ea typeface="Arial"/>
              <a:cs typeface="Arial"/>
              <a:sym typeface="Arial"/>
            </a:endParaRPr>
          </a:p>
          <a:p>
            <a:pPr indent="-317500" lvl="0" marL="457200" rtl="0" algn="l">
              <a:lnSpc>
                <a:spcPct val="136363"/>
              </a:lnSpc>
              <a:spcBef>
                <a:spcPts val="0"/>
              </a:spcBef>
              <a:spcAft>
                <a:spcPts val="0"/>
              </a:spcAft>
              <a:buClr>
                <a:schemeClr val="dk1"/>
              </a:buClr>
              <a:buSzPts val="1400"/>
              <a:buAutoNum type="arabicPeriod"/>
            </a:pPr>
            <a:r>
              <a:rPr b="1" lang="en" sz="1450">
                <a:solidFill>
                  <a:schemeClr val="dk1"/>
                </a:solidFill>
                <a:latin typeface="Arial"/>
                <a:ea typeface="Arial"/>
                <a:cs typeface="Arial"/>
                <a:sym typeface="Arial"/>
              </a:rPr>
              <a:t>Transparency protects trust.</a:t>
            </a:r>
            <a:br>
              <a:rPr b="1" lang="en" sz="1350">
                <a:solidFill>
                  <a:schemeClr val="dk1"/>
                </a:solidFill>
                <a:latin typeface="Arial"/>
                <a:ea typeface="Arial"/>
                <a:cs typeface="Arial"/>
                <a:sym typeface="Arial"/>
              </a:rPr>
            </a:br>
            <a:r>
              <a:rPr lang="en" sz="1350">
                <a:solidFill>
                  <a:schemeClr val="dk1"/>
                </a:solidFill>
                <a:latin typeface="Arial"/>
                <a:ea typeface="Arial"/>
                <a:cs typeface="Arial"/>
                <a:sym typeface="Arial"/>
              </a:rPr>
              <a:t> Document AI use and be clear about what was reviewed and approved.</a:t>
            </a:r>
            <a:endParaRPr sz="1350">
              <a:solidFill>
                <a:schemeClr val="dk1"/>
              </a:solidFill>
              <a:latin typeface="Arial"/>
              <a:ea typeface="Arial"/>
              <a:cs typeface="Arial"/>
              <a:sym typeface="Arial"/>
            </a:endParaRPr>
          </a:p>
          <a:p>
            <a:pPr indent="-317500" lvl="0" marL="457200" rtl="0" algn="l">
              <a:lnSpc>
                <a:spcPct val="136363"/>
              </a:lnSpc>
              <a:spcBef>
                <a:spcPts val="0"/>
              </a:spcBef>
              <a:spcAft>
                <a:spcPts val="0"/>
              </a:spcAft>
              <a:buClr>
                <a:schemeClr val="dk1"/>
              </a:buClr>
              <a:buSzPts val="1400"/>
              <a:buAutoNum type="arabicPeriod"/>
            </a:pPr>
            <a:r>
              <a:rPr b="1" lang="en" sz="1450">
                <a:solidFill>
                  <a:schemeClr val="dk1"/>
                </a:solidFill>
                <a:latin typeface="Arial"/>
                <a:ea typeface="Arial"/>
                <a:cs typeface="Arial"/>
                <a:sym typeface="Arial"/>
              </a:rPr>
              <a:t>The real investment is people, not prompts.</a:t>
            </a:r>
            <a:br>
              <a:rPr b="1" lang="en" sz="1350">
                <a:solidFill>
                  <a:schemeClr val="dk1"/>
                </a:solidFill>
                <a:latin typeface="Arial"/>
                <a:ea typeface="Arial"/>
                <a:cs typeface="Arial"/>
                <a:sym typeface="Arial"/>
              </a:rPr>
            </a:br>
            <a:r>
              <a:rPr lang="en" sz="1350">
                <a:solidFill>
                  <a:schemeClr val="dk1"/>
                </a:solidFill>
                <a:latin typeface="Arial"/>
                <a:ea typeface="Arial"/>
                <a:cs typeface="Arial"/>
                <a:sym typeface="Arial"/>
              </a:rPr>
              <a:t> Strong IR offices focus on skills, standards, and shared norms</a:t>
            </a:r>
            <a:r>
              <a:rPr lang="en" sz="1350">
                <a:latin typeface="Arial"/>
                <a:ea typeface="Arial"/>
                <a:cs typeface="Arial"/>
                <a:sym typeface="Arial"/>
              </a:rPr>
              <a:t>.</a:t>
            </a:r>
            <a:endParaRPr sz="21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ph type="title"/>
          </p:nvPr>
        </p:nvSpPr>
        <p:spPr>
          <a:xfrm>
            <a:off x="118900" y="151075"/>
            <a:ext cx="8868300" cy="6861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SzPts val="990"/>
              <a:buNone/>
            </a:pPr>
            <a:r>
              <a:rPr lang="en" sz="2100"/>
              <a:t>Let’s keep the conversation going…  Share. Question. Pilot. Reflect.</a:t>
            </a:r>
            <a:endParaRPr sz="2100"/>
          </a:p>
        </p:txBody>
      </p:sp>
      <p:pic>
        <p:nvPicPr>
          <p:cNvPr id="286" name="Google Shape;286;p42"/>
          <p:cNvPicPr preferRelativeResize="0"/>
          <p:nvPr/>
        </p:nvPicPr>
        <p:blipFill>
          <a:blip r:embed="rId3">
            <a:alphaModFix/>
          </a:blip>
          <a:stretch>
            <a:fillRect/>
          </a:stretch>
        </p:blipFill>
        <p:spPr>
          <a:xfrm>
            <a:off x="1570700" y="1227075"/>
            <a:ext cx="5738976" cy="3604726"/>
          </a:xfrm>
          <a:prstGeom prst="rect">
            <a:avLst/>
          </a:prstGeom>
          <a:noFill/>
          <a:ln>
            <a:noFill/>
          </a:ln>
        </p:spPr>
      </p:pic>
      <p:sp>
        <p:nvSpPr>
          <p:cNvPr id="287" name="Google Shape;287;p42"/>
          <p:cNvSpPr txBox="1"/>
          <p:nvPr/>
        </p:nvSpPr>
        <p:spPr>
          <a:xfrm>
            <a:off x="1570688" y="4831800"/>
            <a:ext cx="57390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200">
                <a:solidFill>
                  <a:schemeClr val="dk1"/>
                </a:solidFill>
                <a:latin typeface="Roboto"/>
                <a:ea typeface="Roboto"/>
                <a:cs typeface="Roboto"/>
                <a:sym typeface="Roboto"/>
              </a:rPr>
              <a:t>* </a:t>
            </a:r>
            <a:r>
              <a:rPr b="1" i="1" lang="en" sz="1200">
                <a:solidFill>
                  <a:schemeClr val="dk1"/>
                </a:solidFill>
                <a:latin typeface="Roboto"/>
                <a:ea typeface="Roboto"/>
                <a:cs typeface="Roboto"/>
                <a:sym typeface="Roboto"/>
              </a:rPr>
              <a:t>Built using AI Prompt: Image showing future of AI in IR</a:t>
            </a:r>
            <a:endParaRPr b="1" i="1" sz="1200">
              <a:solidFill>
                <a:schemeClr val="dk1"/>
              </a:solidFill>
              <a:latin typeface="Roboto"/>
              <a:ea typeface="Roboto"/>
              <a:cs typeface="Roboto"/>
              <a:sym typeface="Roboto"/>
            </a:endParaRPr>
          </a:p>
        </p:txBody>
      </p:sp>
      <p:sp>
        <p:nvSpPr>
          <p:cNvPr id="288" name="Google Shape;288;p42"/>
          <p:cNvSpPr txBox="1"/>
          <p:nvPr/>
        </p:nvSpPr>
        <p:spPr>
          <a:xfrm>
            <a:off x="5407050" y="1285200"/>
            <a:ext cx="3261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Agenda: From Experimentation to Trust</a:t>
            </a:r>
            <a:endParaRPr/>
          </a:p>
        </p:txBody>
      </p:sp>
      <p:sp>
        <p:nvSpPr>
          <p:cNvPr id="104" name="Google Shape;104;p16"/>
          <p:cNvSpPr txBox="1"/>
          <p:nvPr>
            <p:ph idx="1" type="body"/>
          </p:nvPr>
        </p:nvSpPr>
        <p:spPr>
          <a:xfrm>
            <a:off x="387900" y="1489825"/>
            <a:ext cx="8368200" cy="3485100"/>
          </a:xfrm>
          <a:prstGeom prst="rect">
            <a:avLst/>
          </a:prstGeom>
        </p:spPr>
        <p:txBody>
          <a:bodyPr anchorCtr="0" anchor="t" bIns="91425" lIns="91425" spcFirstLastPara="1" rIns="91425" wrap="square" tIns="91425">
            <a:normAutofit/>
          </a:bodyPr>
          <a:lstStyle/>
          <a:p>
            <a:pPr indent="-320675" lvl="0" marL="457200" rtl="0" algn="l">
              <a:spcBef>
                <a:spcPts val="1100"/>
              </a:spcBef>
              <a:spcAft>
                <a:spcPts val="0"/>
              </a:spcAft>
              <a:buClr>
                <a:schemeClr val="dk1"/>
              </a:buClr>
              <a:buSzPts val="1450"/>
              <a:buFont typeface="Arial"/>
              <a:buChar char="●"/>
            </a:pPr>
            <a:r>
              <a:rPr b="1" lang="en" sz="1450">
                <a:latin typeface="Arial"/>
                <a:ea typeface="Arial"/>
                <a:cs typeface="Arial"/>
                <a:sym typeface="Arial"/>
              </a:rPr>
              <a:t>How AI is actually being used in IR today</a:t>
            </a:r>
            <a:br>
              <a:rPr b="1" lang="en" sz="1450">
                <a:latin typeface="Arial"/>
                <a:ea typeface="Arial"/>
                <a:cs typeface="Arial"/>
                <a:sym typeface="Arial"/>
              </a:rPr>
            </a:br>
            <a:r>
              <a:rPr b="1" lang="en" sz="1450">
                <a:latin typeface="Arial"/>
                <a:ea typeface="Arial"/>
                <a:cs typeface="Arial"/>
                <a:sym typeface="Arial"/>
              </a:rPr>
              <a:t>	</a:t>
            </a:r>
            <a:r>
              <a:rPr lang="en" sz="1350">
                <a:latin typeface="Arial"/>
                <a:ea typeface="Arial"/>
                <a:cs typeface="Arial"/>
                <a:sym typeface="Arial"/>
              </a:rPr>
              <a:t>Practical use cases—from quick wins to complex workflows</a:t>
            </a:r>
            <a:endParaRPr sz="1350">
              <a:latin typeface="Arial"/>
              <a:ea typeface="Arial"/>
              <a:cs typeface="Arial"/>
              <a:sym typeface="Arial"/>
            </a:endParaRPr>
          </a:p>
          <a:p>
            <a:pPr indent="-320675" lvl="0" marL="457200" rtl="0" algn="l">
              <a:spcBef>
                <a:spcPts val="0"/>
              </a:spcBef>
              <a:spcAft>
                <a:spcPts val="0"/>
              </a:spcAft>
              <a:buClr>
                <a:schemeClr val="dk1"/>
              </a:buClr>
              <a:buSzPts val="1450"/>
              <a:buFont typeface="Arial"/>
              <a:buChar char="●"/>
            </a:pPr>
            <a:r>
              <a:rPr b="1" lang="en" sz="1450">
                <a:latin typeface="Arial"/>
                <a:ea typeface="Arial"/>
                <a:cs typeface="Arial"/>
                <a:sym typeface="Arial"/>
              </a:rPr>
              <a:t>Where things go wrong</a:t>
            </a:r>
            <a:br>
              <a:rPr b="1" lang="en" sz="1450">
                <a:latin typeface="Arial"/>
                <a:ea typeface="Arial"/>
                <a:cs typeface="Arial"/>
                <a:sym typeface="Arial"/>
              </a:rPr>
            </a:br>
            <a:r>
              <a:rPr b="1" lang="en" sz="1450">
                <a:latin typeface="Arial"/>
                <a:ea typeface="Arial"/>
                <a:cs typeface="Arial"/>
                <a:sym typeface="Arial"/>
              </a:rPr>
              <a:t>	</a:t>
            </a:r>
            <a:r>
              <a:rPr lang="en" sz="1350">
                <a:latin typeface="Arial"/>
                <a:ea typeface="Arial"/>
                <a:cs typeface="Arial"/>
                <a:sym typeface="Arial"/>
              </a:rPr>
              <a:t>Hallucinations, “veneer of veracity,” and why human review still matters</a:t>
            </a:r>
            <a:endParaRPr sz="1450">
              <a:latin typeface="Arial"/>
              <a:ea typeface="Arial"/>
              <a:cs typeface="Arial"/>
              <a:sym typeface="Arial"/>
            </a:endParaRPr>
          </a:p>
          <a:p>
            <a:pPr indent="-320675" lvl="0" marL="457200" rtl="0" algn="l">
              <a:spcBef>
                <a:spcPts val="0"/>
              </a:spcBef>
              <a:spcAft>
                <a:spcPts val="0"/>
              </a:spcAft>
              <a:buClr>
                <a:schemeClr val="dk1"/>
              </a:buClr>
              <a:buSzPts val="1450"/>
              <a:buFont typeface="Arial"/>
              <a:buChar char="●"/>
            </a:pPr>
            <a:r>
              <a:rPr b="1" lang="en" sz="1450">
                <a:latin typeface="Arial"/>
                <a:ea typeface="Arial"/>
                <a:cs typeface="Arial"/>
                <a:sym typeface="Arial"/>
              </a:rPr>
              <a:t>Decision points for responsible use</a:t>
            </a:r>
            <a:br>
              <a:rPr b="1" lang="en" sz="1450">
                <a:latin typeface="Arial"/>
                <a:ea typeface="Arial"/>
                <a:cs typeface="Arial"/>
                <a:sym typeface="Arial"/>
              </a:rPr>
            </a:br>
            <a:r>
              <a:rPr b="1" lang="en" sz="1450">
                <a:latin typeface="Arial"/>
                <a:ea typeface="Arial"/>
                <a:cs typeface="Arial"/>
                <a:sym typeface="Arial"/>
              </a:rPr>
              <a:t>	</a:t>
            </a:r>
            <a:r>
              <a:rPr lang="en" sz="1350">
                <a:latin typeface="Arial"/>
                <a:ea typeface="Arial"/>
                <a:cs typeface="Arial"/>
                <a:sym typeface="Arial"/>
              </a:rPr>
              <a:t>When AI helps, when it doesn’t, and what to ask before deploying it</a:t>
            </a:r>
            <a:endParaRPr sz="1350">
              <a:latin typeface="Arial"/>
              <a:ea typeface="Arial"/>
              <a:cs typeface="Arial"/>
              <a:sym typeface="Arial"/>
            </a:endParaRPr>
          </a:p>
          <a:p>
            <a:pPr indent="-320675" lvl="0" marL="457200" rtl="0" algn="l">
              <a:spcBef>
                <a:spcPts val="0"/>
              </a:spcBef>
              <a:spcAft>
                <a:spcPts val="0"/>
              </a:spcAft>
              <a:buClr>
                <a:schemeClr val="dk1"/>
              </a:buClr>
              <a:buSzPts val="1450"/>
              <a:buFont typeface="Arial"/>
              <a:buChar char="●"/>
            </a:pPr>
            <a:r>
              <a:rPr b="1" lang="en" sz="1450">
                <a:latin typeface="Arial"/>
                <a:ea typeface="Arial"/>
                <a:cs typeface="Arial"/>
                <a:sym typeface="Arial"/>
              </a:rPr>
              <a:t>Best practices for institutions and IR offices</a:t>
            </a:r>
            <a:br>
              <a:rPr b="1" lang="en" sz="1450">
                <a:latin typeface="Arial"/>
                <a:ea typeface="Arial"/>
                <a:cs typeface="Arial"/>
                <a:sym typeface="Arial"/>
              </a:rPr>
            </a:br>
            <a:r>
              <a:rPr b="1" lang="en" sz="1450">
                <a:latin typeface="Arial"/>
                <a:ea typeface="Arial"/>
                <a:cs typeface="Arial"/>
                <a:sym typeface="Arial"/>
              </a:rPr>
              <a:t>	</a:t>
            </a:r>
            <a:r>
              <a:rPr lang="en" sz="1350">
                <a:latin typeface="Arial"/>
                <a:ea typeface="Arial"/>
                <a:cs typeface="Arial"/>
                <a:sym typeface="Arial"/>
              </a:rPr>
              <a:t>Governance, transparency, and FERPA‑aware workflows</a:t>
            </a:r>
            <a:endParaRPr sz="1350">
              <a:latin typeface="Arial"/>
              <a:ea typeface="Arial"/>
              <a:cs typeface="Arial"/>
              <a:sym typeface="Arial"/>
            </a:endParaRPr>
          </a:p>
          <a:p>
            <a:pPr indent="-320675" lvl="0" marL="457200" rtl="0" algn="l">
              <a:spcBef>
                <a:spcPts val="0"/>
              </a:spcBef>
              <a:spcAft>
                <a:spcPts val="0"/>
              </a:spcAft>
              <a:buClr>
                <a:schemeClr val="dk1"/>
              </a:buClr>
              <a:buSzPts val="1450"/>
              <a:buFont typeface="Arial"/>
              <a:buChar char="●"/>
            </a:pPr>
            <a:r>
              <a:rPr b="1" lang="en" sz="1450">
                <a:latin typeface="Arial"/>
                <a:ea typeface="Arial"/>
                <a:cs typeface="Arial"/>
                <a:sym typeface="Arial"/>
              </a:rPr>
              <a:t>Why IR’s role matters now</a:t>
            </a:r>
            <a:br>
              <a:rPr b="1" lang="en" sz="1450">
                <a:latin typeface="Arial"/>
                <a:ea typeface="Arial"/>
                <a:cs typeface="Arial"/>
                <a:sym typeface="Arial"/>
              </a:rPr>
            </a:br>
            <a:r>
              <a:rPr b="1" lang="en" sz="1450">
                <a:latin typeface="Arial"/>
                <a:ea typeface="Arial"/>
                <a:cs typeface="Arial"/>
                <a:sym typeface="Arial"/>
              </a:rPr>
              <a:t>	</a:t>
            </a:r>
            <a:r>
              <a:rPr lang="en" sz="1350">
                <a:latin typeface="Arial"/>
                <a:ea typeface="Arial"/>
                <a:cs typeface="Arial"/>
                <a:sym typeface="Arial"/>
              </a:rPr>
              <a:t>Trust, accountability, and sustainable AI use at scale</a:t>
            </a:r>
            <a:endParaRPr sz="1350">
              <a:latin typeface="Arial"/>
              <a:ea typeface="Arial"/>
              <a:cs typeface="Arial"/>
              <a:sym typeface="Arial"/>
            </a:endParaRPr>
          </a:p>
          <a:p>
            <a:pPr indent="0" lvl="0" marL="0" rtl="0" algn="l">
              <a:lnSpc>
                <a:spcPct val="142857"/>
              </a:lnSpc>
              <a:spcBef>
                <a:spcPts val="1100"/>
              </a:spcBef>
              <a:spcAft>
                <a:spcPts val="1100"/>
              </a:spcAft>
              <a:buNone/>
            </a:pPr>
            <a:r>
              <a:rPr i="1" lang="en" sz="1450">
                <a:latin typeface="Arial"/>
                <a:ea typeface="Arial"/>
                <a:cs typeface="Arial"/>
                <a:sym typeface="Arial"/>
              </a:rPr>
              <a:t>Interactive discussion throughout</a:t>
            </a:r>
            <a:endParaRPr sz="20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Addendum: Poll Results</a:t>
            </a:r>
            <a:endParaRPr/>
          </a:p>
        </p:txBody>
      </p:sp>
      <p:pic>
        <p:nvPicPr>
          <p:cNvPr id="294" name="Google Shape;294;p43"/>
          <p:cNvPicPr preferRelativeResize="0"/>
          <p:nvPr/>
        </p:nvPicPr>
        <p:blipFill>
          <a:blip r:embed="rId3">
            <a:alphaModFix/>
          </a:blip>
          <a:stretch>
            <a:fillRect/>
          </a:stretch>
        </p:blipFill>
        <p:spPr>
          <a:xfrm>
            <a:off x="1933375" y="1144125"/>
            <a:ext cx="5150575" cy="39423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Addendum: Poll Results</a:t>
            </a:r>
            <a:endParaRPr/>
          </a:p>
        </p:txBody>
      </p:sp>
      <p:pic>
        <p:nvPicPr>
          <p:cNvPr id="300" name="Google Shape;300;p44"/>
          <p:cNvPicPr preferRelativeResize="0"/>
          <p:nvPr/>
        </p:nvPicPr>
        <p:blipFill>
          <a:blip r:embed="rId3">
            <a:alphaModFix/>
          </a:blip>
          <a:stretch>
            <a:fillRect/>
          </a:stretch>
        </p:blipFill>
        <p:spPr>
          <a:xfrm>
            <a:off x="1897776" y="1144125"/>
            <a:ext cx="5063899" cy="39609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Addendum: Poll Results</a:t>
            </a:r>
            <a:endParaRPr/>
          </a:p>
        </p:txBody>
      </p:sp>
      <p:pic>
        <p:nvPicPr>
          <p:cNvPr id="306" name="Google Shape;306;p45"/>
          <p:cNvPicPr preferRelativeResize="0"/>
          <p:nvPr/>
        </p:nvPicPr>
        <p:blipFill>
          <a:blip r:embed="rId3">
            <a:alphaModFix/>
          </a:blip>
          <a:stretch>
            <a:fillRect/>
          </a:stretch>
        </p:blipFill>
        <p:spPr>
          <a:xfrm>
            <a:off x="1912026" y="1144125"/>
            <a:ext cx="5034543" cy="39467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Addendum: Poll Results</a:t>
            </a:r>
            <a:endParaRPr/>
          </a:p>
        </p:txBody>
      </p:sp>
      <p:pic>
        <p:nvPicPr>
          <p:cNvPr id="312" name="Google Shape;312;p46"/>
          <p:cNvPicPr preferRelativeResize="0"/>
          <p:nvPr/>
        </p:nvPicPr>
        <p:blipFill>
          <a:blip r:embed="rId3">
            <a:alphaModFix/>
          </a:blip>
          <a:stretch>
            <a:fillRect/>
          </a:stretch>
        </p:blipFill>
        <p:spPr>
          <a:xfrm>
            <a:off x="1869253" y="1144125"/>
            <a:ext cx="5014675" cy="39467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Addendum: Poll Results</a:t>
            </a:r>
            <a:endParaRPr/>
          </a:p>
        </p:txBody>
      </p:sp>
      <p:pic>
        <p:nvPicPr>
          <p:cNvPr id="318" name="Google Shape;318;p47"/>
          <p:cNvPicPr preferRelativeResize="0"/>
          <p:nvPr/>
        </p:nvPicPr>
        <p:blipFill>
          <a:blip r:embed="rId3">
            <a:alphaModFix/>
          </a:blip>
          <a:stretch>
            <a:fillRect/>
          </a:stretch>
        </p:blipFill>
        <p:spPr>
          <a:xfrm>
            <a:off x="1833659" y="1144125"/>
            <a:ext cx="5017037" cy="3932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Audience Poll</a:t>
            </a:r>
            <a:endParaRPr>
              <a:latin typeface="Arial"/>
              <a:ea typeface="Arial"/>
              <a:cs typeface="Arial"/>
              <a:sym typeface="Arial"/>
            </a:endParaRPr>
          </a:p>
        </p:txBody>
      </p:sp>
      <p:pic>
        <p:nvPicPr>
          <p:cNvPr id="110" name="Google Shape;110;p17"/>
          <p:cNvPicPr preferRelativeResize="0"/>
          <p:nvPr/>
        </p:nvPicPr>
        <p:blipFill>
          <a:blip r:embed="rId3">
            <a:alphaModFix/>
          </a:blip>
          <a:stretch>
            <a:fillRect/>
          </a:stretch>
        </p:blipFill>
        <p:spPr>
          <a:xfrm>
            <a:off x="145175" y="1283875"/>
            <a:ext cx="8717675" cy="2575750"/>
          </a:xfrm>
          <a:prstGeom prst="rect">
            <a:avLst/>
          </a:prstGeom>
          <a:noFill/>
          <a:ln>
            <a:noFill/>
          </a:ln>
        </p:spPr>
      </p:pic>
      <p:pic>
        <p:nvPicPr>
          <p:cNvPr id="111" name="Google Shape;111;p17"/>
          <p:cNvPicPr preferRelativeResize="0"/>
          <p:nvPr/>
        </p:nvPicPr>
        <p:blipFill>
          <a:blip r:embed="rId4">
            <a:alphaModFix/>
          </a:blip>
          <a:stretch>
            <a:fillRect/>
          </a:stretch>
        </p:blipFill>
        <p:spPr>
          <a:xfrm>
            <a:off x="7818425" y="3910300"/>
            <a:ext cx="1044425" cy="104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Use Cases and Challenges</a:t>
            </a:r>
            <a:endParaRPr/>
          </a:p>
        </p:txBody>
      </p:sp>
      <p:sp>
        <p:nvSpPr>
          <p:cNvPr id="117" name="Google Shape;117;p18"/>
          <p:cNvSpPr txBox="1"/>
          <p:nvPr>
            <p:ph idx="1" type="body"/>
          </p:nvPr>
        </p:nvSpPr>
        <p:spPr>
          <a:xfrm>
            <a:off x="311700" y="1225225"/>
            <a:ext cx="47133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Arial"/>
                <a:ea typeface="Arial"/>
                <a:cs typeface="Arial"/>
                <a:sym typeface="Arial"/>
              </a:rPr>
              <a:t>Remember when this seemed absurd . . .?</a:t>
            </a:r>
            <a:endParaRPr>
              <a:latin typeface="Arial"/>
              <a:ea typeface="Arial"/>
              <a:cs typeface="Arial"/>
              <a:sym typeface="Arial"/>
            </a:endParaRPr>
          </a:p>
        </p:txBody>
      </p:sp>
      <p:pic>
        <p:nvPicPr>
          <p:cNvPr id="118" name="Google Shape;118;p18"/>
          <p:cNvPicPr preferRelativeResize="0"/>
          <p:nvPr/>
        </p:nvPicPr>
        <p:blipFill>
          <a:blip r:embed="rId3">
            <a:alphaModFix/>
          </a:blip>
          <a:stretch>
            <a:fillRect/>
          </a:stretch>
        </p:blipFill>
        <p:spPr>
          <a:xfrm>
            <a:off x="398127" y="1670850"/>
            <a:ext cx="4343100" cy="2700875"/>
          </a:xfrm>
          <a:prstGeom prst="rect">
            <a:avLst/>
          </a:prstGeom>
          <a:noFill/>
          <a:ln>
            <a:noFill/>
          </a:ln>
        </p:spPr>
      </p:pic>
      <p:pic>
        <p:nvPicPr>
          <p:cNvPr id="119" name="Google Shape;119;p18"/>
          <p:cNvPicPr preferRelativeResize="0"/>
          <p:nvPr/>
        </p:nvPicPr>
        <p:blipFill>
          <a:blip r:embed="rId4">
            <a:alphaModFix/>
          </a:blip>
          <a:stretch>
            <a:fillRect/>
          </a:stretch>
        </p:blipFill>
        <p:spPr>
          <a:xfrm>
            <a:off x="4866125" y="1670850"/>
            <a:ext cx="3814200" cy="19808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25" name="Google Shape;125;p19"/>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26" name="Google Shape;126;p19"/>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27" name="Google Shape;127;p19"/>
          <p:cNvSpPr txBox="1"/>
          <p:nvPr>
            <p:ph type="title"/>
          </p:nvPr>
        </p:nvSpPr>
        <p:spPr>
          <a:xfrm>
            <a:off x="593175" y="486000"/>
            <a:ext cx="7916400" cy="2743200"/>
          </a:xfrm>
          <a:prstGeom prst="rect">
            <a:avLst/>
          </a:prstGeom>
        </p:spPr>
        <p:txBody>
          <a:bodyPr anchorCtr="0" anchor="b" bIns="0" lIns="0" spcFirstLastPara="1" rIns="0" wrap="square" tIns="0">
            <a:noAutofit/>
          </a:bodyPr>
          <a:lstStyle/>
          <a:p>
            <a:pPr indent="0" lvl="0" marL="0" rtl="0" algn="ctr">
              <a:lnSpc>
                <a:spcPct val="136363"/>
              </a:lnSpc>
              <a:spcBef>
                <a:spcPts val="1000"/>
              </a:spcBef>
              <a:spcAft>
                <a:spcPts val="1000"/>
              </a:spcAft>
              <a:buClr>
                <a:schemeClr val="dk1"/>
              </a:buClr>
              <a:buSzPts val="1100"/>
              <a:buFont typeface="Arial"/>
              <a:buNone/>
            </a:pPr>
            <a:r>
              <a:rPr lang="en" sz="4200">
                <a:latin typeface="Arial"/>
                <a:ea typeface="Arial"/>
                <a:cs typeface="Arial"/>
                <a:sym typeface="Arial"/>
              </a:rPr>
              <a:t>How do you use AI in your offices?</a:t>
            </a:r>
            <a:endParaRPr b="1">
              <a:latin typeface="Arial"/>
              <a:ea typeface="Arial"/>
              <a:cs typeface="Arial"/>
              <a:sym typeface="Arial"/>
            </a:endParaRPr>
          </a:p>
        </p:txBody>
      </p:sp>
      <p:pic>
        <p:nvPicPr>
          <p:cNvPr id="128" name="Google Shape;128;p19"/>
          <p:cNvPicPr preferRelativeResize="0"/>
          <p:nvPr/>
        </p:nvPicPr>
        <p:blipFill>
          <a:blip r:embed="rId3">
            <a:alphaModFix/>
          </a:blip>
          <a:stretch>
            <a:fillRect/>
          </a:stretch>
        </p:blipFill>
        <p:spPr>
          <a:xfrm>
            <a:off x="7499475" y="3690225"/>
            <a:ext cx="1044425" cy="1044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Use Cases and Challenges</a:t>
            </a:r>
            <a:endParaRPr>
              <a:latin typeface="Arial"/>
              <a:ea typeface="Arial"/>
              <a:cs typeface="Arial"/>
              <a:sym typeface="Arial"/>
            </a:endParaRPr>
          </a:p>
        </p:txBody>
      </p:sp>
      <p:sp>
        <p:nvSpPr>
          <p:cNvPr id="134" name="Google Shape;134;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latin typeface="Arial"/>
                <a:ea typeface="Arial"/>
                <a:cs typeface="Arial"/>
                <a:sym typeface="Arial"/>
              </a:rPr>
              <a:t>Simple and complex uses</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Simple uses</a:t>
            </a:r>
            <a:endParaRPr>
              <a:latin typeface="Arial"/>
              <a:ea typeface="Arial"/>
              <a:cs typeface="Arial"/>
              <a:sym typeface="Arial"/>
            </a:endParaRPr>
          </a:p>
          <a:p>
            <a:pPr indent="-325755" lvl="0" marL="457200" rtl="0" algn="l">
              <a:spcBef>
                <a:spcPts val="1200"/>
              </a:spcBef>
              <a:spcAft>
                <a:spcPts val="0"/>
              </a:spcAft>
              <a:buSzPct val="100000"/>
              <a:buFont typeface="Arial"/>
              <a:buChar char="●"/>
            </a:pPr>
            <a:r>
              <a:rPr lang="en">
                <a:latin typeface="Arial"/>
                <a:ea typeface="Arial"/>
                <a:cs typeface="Arial"/>
                <a:sym typeface="Arial"/>
              </a:rPr>
              <a:t>Syntax / coding</a:t>
            </a:r>
            <a:endParaRPr>
              <a:latin typeface="Arial"/>
              <a:ea typeface="Arial"/>
              <a:cs typeface="Arial"/>
              <a:sym typeface="Arial"/>
            </a:endParaRPr>
          </a:p>
          <a:p>
            <a:pPr indent="-325755" lvl="0" marL="457200" rtl="0" algn="l">
              <a:spcBef>
                <a:spcPts val="0"/>
              </a:spcBef>
              <a:spcAft>
                <a:spcPts val="0"/>
              </a:spcAft>
              <a:buSzPct val="100000"/>
              <a:buFont typeface="Arial"/>
              <a:buChar char="●"/>
            </a:pPr>
            <a:r>
              <a:rPr lang="en">
                <a:latin typeface="Arial"/>
                <a:ea typeface="Arial"/>
                <a:cs typeface="Arial"/>
                <a:sym typeface="Arial"/>
              </a:rPr>
              <a:t>Writing drafts for different audiences (Upper Admin, Faculty, Students)</a:t>
            </a:r>
            <a:endParaRPr>
              <a:latin typeface="Arial"/>
              <a:ea typeface="Arial"/>
              <a:cs typeface="Arial"/>
              <a:sym typeface="Arial"/>
            </a:endParaRPr>
          </a:p>
          <a:p>
            <a:pPr indent="-325755" lvl="0" marL="457200" rtl="0" algn="l">
              <a:spcBef>
                <a:spcPts val="0"/>
              </a:spcBef>
              <a:spcAft>
                <a:spcPts val="0"/>
              </a:spcAft>
              <a:buSzPct val="100000"/>
              <a:buFont typeface="Arial"/>
              <a:buChar char="●"/>
            </a:pPr>
            <a:r>
              <a:rPr lang="en">
                <a:latin typeface="Arial"/>
                <a:ea typeface="Arial"/>
                <a:cs typeface="Arial"/>
                <a:sym typeface="Arial"/>
              </a:rPr>
              <a:t>Summarizing documents</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More complex cases</a:t>
            </a:r>
            <a:endParaRPr>
              <a:latin typeface="Arial"/>
              <a:ea typeface="Arial"/>
              <a:cs typeface="Arial"/>
              <a:sym typeface="Arial"/>
            </a:endParaRPr>
          </a:p>
          <a:p>
            <a:pPr indent="-325755" lvl="0" marL="457200" rtl="0" algn="l">
              <a:spcBef>
                <a:spcPts val="1200"/>
              </a:spcBef>
              <a:spcAft>
                <a:spcPts val="0"/>
              </a:spcAft>
              <a:buSzPct val="100000"/>
              <a:buFont typeface="Arial"/>
              <a:buChar char="●"/>
            </a:pPr>
            <a:r>
              <a:rPr lang="en">
                <a:latin typeface="Arial"/>
                <a:ea typeface="Arial"/>
                <a:cs typeface="Arial"/>
                <a:sym typeface="Arial"/>
              </a:rPr>
              <a:t>Reading in old documents to create a dataset</a:t>
            </a:r>
            <a:endParaRPr>
              <a:latin typeface="Arial"/>
              <a:ea typeface="Arial"/>
              <a:cs typeface="Arial"/>
              <a:sym typeface="Arial"/>
            </a:endParaRPr>
          </a:p>
          <a:p>
            <a:pPr indent="-325755" lvl="0" marL="457200" rtl="0" algn="l">
              <a:spcBef>
                <a:spcPts val="0"/>
              </a:spcBef>
              <a:spcAft>
                <a:spcPts val="0"/>
              </a:spcAft>
              <a:buSzPct val="100000"/>
              <a:buFont typeface="Arial"/>
              <a:buChar char="●"/>
            </a:pPr>
            <a:r>
              <a:rPr lang="en">
                <a:latin typeface="Arial"/>
                <a:ea typeface="Arial"/>
                <a:cs typeface="Arial"/>
                <a:sym typeface="Arial"/>
              </a:rPr>
              <a:t>Summarizing open-ended surveys for themes</a:t>
            </a:r>
            <a:endParaRPr>
              <a:latin typeface="Arial"/>
              <a:ea typeface="Arial"/>
              <a:cs typeface="Arial"/>
              <a:sym typeface="Arial"/>
            </a:endParaRPr>
          </a:p>
          <a:p>
            <a:pPr indent="0" lvl="0" marL="0" rtl="0" algn="l">
              <a:spcBef>
                <a:spcPts val="1200"/>
              </a:spcBef>
              <a:spcAft>
                <a:spcPts val="1200"/>
              </a:spcAft>
              <a:buNone/>
            </a:pPr>
            <a:r>
              <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Use Cases and Challenges</a:t>
            </a:r>
            <a:endParaRPr>
              <a:latin typeface="Arial"/>
              <a:ea typeface="Arial"/>
              <a:cs typeface="Arial"/>
              <a:sym typeface="Arial"/>
            </a:endParaRPr>
          </a:p>
        </p:txBody>
      </p:sp>
      <p:sp>
        <p:nvSpPr>
          <p:cNvPr id="140" name="Google Shape;140;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latin typeface="Arial"/>
                <a:ea typeface="Arial"/>
                <a:cs typeface="Arial"/>
                <a:sym typeface="Arial"/>
              </a:rPr>
              <a:t>Simple uses: Syntax / Coding</a:t>
            </a:r>
            <a:endParaRPr>
              <a:latin typeface="Arial"/>
              <a:ea typeface="Arial"/>
              <a:cs typeface="Arial"/>
              <a:sym typeface="Arial"/>
            </a:endParaRPr>
          </a:p>
          <a:p>
            <a:pPr indent="-342900" lvl="0" marL="457200" rtl="0" algn="l">
              <a:spcBef>
                <a:spcPts val="1200"/>
              </a:spcBef>
              <a:spcAft>
                <a:spcPts val="0"/>
              </a:spcAft>
              <a:buSzPts val="1800"/>
              <a:buFont typeface="Arial"/>
              <a:buChar char="●"/>
            </a:pPr>
            <a:r>
              <a:rPr lang="en">
                <a:latin typeface="Arial"/>
                <a:ea typeface="Arial"/>
                <a:cs typeface="Arial"/>
                <a:sym typeface="Arial"/>
              </a:rPr>
              <a:t>Simple to complex programming questions</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“How do I calculate __________?”</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“I need to accurately pro-rate instructional workload across all instructor job rows by department and by cross-listed course - how can I ensure I capture it all without inadvertently duplicating SCH?”</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“Rubber Ducking”</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1200"/>
              </a:spcAft>
              <a:buNone/>
            </a:pPr>
            <a:r>
              <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Use Cases and Challenges</a:t>
            </a:r>
            <a:endParaRPr>
              <a:latin typeface="Arial"/>
              <a:ea typeface="Arial"/>
              <a:cs typeface="Arial"/>
              <a:sym typeface="Arial"/>
            </a:endParaRPr>
          </a:p>
        </p:txBody>
      </p:sp>
      <p:sp>
        <p:nvSpPr>
          <p:cNvPr id="146" name="Google Shape;146;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latin typeface="Arial"/>
                <a:ea typeface="Arial"/>
                <a:cs typeface="Arial"/>
                <a:sym typeface="Arial"/>
              </a:rPr>
              <a:t>More complex cases – Reading in old documents to create a dataset</a:t>
            </a:r>
            <a:endParaRPr>
              <a:latin typeface="Arial"/>
              <a:ea typeface="Arial"/>
              <a:cs typeface="Arial"/>
              <a:sym typeface="Arial"/>
            </a:endParaRPr>
          </a:p>
          <a:p>
            <a:pPr indent="-342900" lvl="0" marL="457200" rtl="0" algn="l">
              <a:spcBef>
                <a:spcPts val="1200"/>
              </a:spcBef>
              <a:spcAft>
                <a:spcPts val="0"/>
              </a:spcAft>
              <a:buSzPts val="1800"/>
              <a:buFont typeface="Arial"/>
              <a:buChar char="●"/>
            </a:pPr>
            <a:r>
              <a:rPr lang="en">
                <a:latin typeface="Arial"/>
                <a:ea typeface="Arial"/>
                <a:cs typeface="Arial"/>
                <a:sym typeface="Arial"/>
              </a:rPr>
              <a:t>The situation: Paper printouts only records we have of degrees awarded from 1965-1999. </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19 PDFs; 200+ pages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Role: “IR Analyst at UC Irvine where accuracy is paramount.” Summarize degrees by level by year</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C</a:t>
            </a:r>
            <a:r>
              <a:rPr lang="en">
                <a:latin typeface="Arial"/>
                <a:ea typeface="Arial"/>
                <a:cs typeface="Arial"/>
                <a:sym typeface="Arial"/>
              </a:rPr>
              <a:t>hallenges </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OCR (Optical Character Recognition) can be finicky in scans</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Formats change over years (e.g., Ethnicity and Gender)</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Token usage</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Hallucinations</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