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60" r:id="rId2"/>
    <p:sldId id="257" r:id="rId3"/>
    <p:sldId id="261" r:id="rId4"/>
    <p:sldId id="262" r:id="rId5"/>
    <p:sldId id="263" r:id="rId6"/>
    <p:sldId id="264" r:id="rId7"/>
    <p:sldId id="265" r:id="rId8"/>
    <p:sldId id="276" r:id="rId9"/>
    <p:sldId id="266" r:id="rId10"/>
    <p:sldId id="269" r:id="rId11"/>
    <p:sldId id="270" r:id="rId12"/>
    <p:sldId id="267" r:id="rId13"/>
    <p:sldId id="279" r:id="rId14"/>
    <p:sldId id="271" r:id="rId15"/>
    <p:sldId id="278" r:id="rId16"/>
    <p:sldId id="268" r:id="rId17"/>
    <p:sldId id="277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DCB6F3-AEF5-4E17-81AE-453A38AF2D7C}" v="2" dt="2026-04-29T16:18:58.592"/>
  </p1510:revLst>
</p1510:revInfo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66" autoAdjust="0"/>
    <p:restoredTop sz="94703"/>
  </p:normalViewPr>
  <p:slideViewPr>
    <p:cSldViewPr snapToGrid="0">
      <p:cViewPr varScale="1">
        <p:scale>
          <a:sx n="95" d="100"/>
          <a:sy n="95" d="100"/>
        </p:scale>
        <p:origin x="184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carie, Linette" userId="98dcac1c-de39-433c-8d25-ace63b93691b" providerId="ADAL" clId="{A4C21783-2876-478B-B83B-BC8DD46F305C}"/>
    <pc:docChg chg="undo custSel modSld">
      <pc:chgData name="Decarie, Linette" userId="98dcac1c-de39-433c-8d25-ace63b93691b" providerId="ADAL" clId="{A4C21783-2876-478B-B83B-BC8DD46F305C}" dt="2026-04-29T16:20:13.943" v="310" actId="14100"/>
      <pc:docMkLst>
        <pc:docMk/>
      </pc:docMkLst>
      <pc:sldChg chg="addSp modSp mod">
        <pc:chgData name="Decarie, Linette" userId="98dcac1c-de39-433c-8d25-ace63b93691b" providerId="ADAL" clId="{A4C21783-2876-478B-B83B-BC8DD46F305C}" dt="2026-04-29T16:18:20.741" v="146" actId="1076"/>
        <pc:sldMkLst>
          <pc:docMk/>
          <pc:sldMk cId="394446487" sldId="267"/>
        </pc:sldMkLst>
        <pc:spChg chg="add mod">
          <ac:chgData name="Decarie, Linette" userId="98dcac1c-de39-433c-8d25-ace63b93691b" providerId="ADAL" clId="{A4C21783-2876-478B-B83B-BC8DD46F305C}" dt="2026-04-29T16:18:20.741" v="146" actId="1076"/>
          <ac:spMkLst>
            <pc:docMk/>
            <pc:sldMk cId="394446487" sldId="267"/>
            <ac:spMk id="3" creationId="{A66FA49A-7C7E-6309-B495-C69F93100880}"/>
          </ac:spMkLst>
        </pc:spChg>
        <pc:picChg chg="mod">
          <ac:chgData name="Decarie, Linette" userId="98dcac1c-de39-433c-8d25-ace63b93691b" providerId="ADAL" clId="{A4C21783-2876-478B-B83B-BC8DD46F305C}" dt="2026-04-29T16:18:14.274" v="145" actId="1076"/>
          <ac:picMkLst>
            <pc:docMk/>
            <pc:sldMk cId="394446487" sldId="267"/>
            <ac:picMk id="6" creationId="{3500186D-79E3-2E3B-9A1E-11AF40769F1B}"/>
          </ac:picMkLst>
        </pc:picChg>
      </pc:sldChg>
      <pc:sldChg chg="addSp modSp mod">
        <pc:chgData name="Decarie, Linette" userId="98dcac1c-de39-433c-8d25-ace63b93691b" providerId="ADAL" clId="{A4C21783-2876-478B-B83B-BC8DD46F305C}" dt="2026-04-29T16:20:13.943" v="310" actId="14100"/>
        <pc:sldMkLst>
          <pc:docMk/>
          <pc:sldMk cId="935796410" sldId="270"/>
        </pc:sldMkLst>
        <pc:spChg chg="mod">
          <ac:chgData name="Decarie, Linette" userId="98dcac1c-de39-433c-8d25-ace63b93691b" providerId="ADAL" clId="{A4C21783-2876-478B-B83B-BC8DD46F305C}" dt="2026-04-29T16:18:55.010" v="147" actId="1076"/>
          <ac:spMkLst>
            <pc:docMk/>
            <pc:sldMk cId="935796410" sldId="270"/>
            <ac:spMk id="3" creationId="{4814B48E-7260-A500-931C-2326BDE4F062}"/>
          </ac:spMkLst>
        </pc:spChg>
        <pc:spChg chg="add mod">
          <ac:chgData name="Decarie, Linette" userId="98dcac1c-de39-433c-8d25-ace63b93691b" providerId="ADAL" clId="{A4C21783-2876-478B-B83B-BC8DD46F305C}" dt="2026-04-29T16:20:13.943" v="310" actId="14100"/>
          <ac:spMkLst>
            <pc:docMk/>
            <pc:sldMk cId="935796410" sldId="270"/>
            <ac:spMk id="4" creationId="{A03DA326-29E1-B330-4F14-AAC74F5B37FD}"/>
          </ac:spMkLst>
        </pc:spChg>
      </pc:sldChg>
      <pc:sldChg chg="modSp mod">
        <pc:chgData name="Decarie, Linette" userId="98dcac1c-de39-433c-8d25-ace63b93691b" providerId="ADAL" clId="{A4C21783-2876-478B-B83B-BC8DD46F305C}" dt="2026-04-29T16:16:16.989" v="13" actId="20577"/>
        <pc:sldMkLst>
          <pc:docMk/>
          <pc:sldMk cId="4074371251" sldId="273"/>
        </pc:sldMkLst>
        <pc:spChg chg="mod">
          <ac:chgData name="Decarie, Linette" userId="98dcac1c-de39-433c-8d25-ace63b93691b" providerId="ADAL" clId="{A4C21783-2876-478B-B83B-BC8DD46F305C}" dt="2026-04-29T16:16:16.989" v="13" actId="20577"/>
          <ac:spMkLst>
            <pc:docMk/>
            <pc:sldMk cId="4074371251" sldId="273"/>
            <ac:spMk id="2" creationId="{8B5459F1-4303-CA74-9E3E-9CE8A7878EA1}"/>
          </ac:spMkLst>
        </pc:spChg>
        <pc:spChg chg="mod">
          <ac:chgData name="Decarie, Linette" userId="98dcac1c-de39-433c-8d25-ace63b93691b" providerId="ADAL" clId="{A4C21783-2876-478B-B83B-BC8DD46F305C}" dt="2026-04-29T16:15:57.650" v="2"/>
          <ac:spMkLst>
            <pc:docMk/>
            <pc:sldMk cId="4074371251" sldId="273"/>
            <ac:spMk id="4" creationId="{BE0F5E05-F703-B49B-E867-087B9780BBFB}"/>
          </ac:spMkLst>
        </pc:spChg>
        <pc:picChg chg="mod">
          <ac:chgData name="Decarie, Linette" userId="98dcac1c-de39-433c-8d25-ace63b93691b" providerId="ADAL" clId="{A4C21783-2876-478B-B83B-BC8DD46F305C}" dt="2026-04-29T16:16:04.915" v="4" actId="14100"/>
          <ac:picMkLst>
            <pc:docMk/>
            <pc:sldMk cId="4074371251" sldId="273"/>
            <ac:picMk id="5" creationId="{97BF3B74-0878-F989-4888-060F02763C42}"/>
          </ac:picMkLst>
        </pc:picChg>
      </pc:sldChg>
      <pc:sldChg chg="modSp mod">
        <pc:chgData name="Decarie, Linette" userId="98dcac1c-de39-433c-8d25-ace63b93691b" providerId="ADAL" clId="{A4C21783-2876-478B-B83B-BC8DD46F305C}" dt="2026-04-29T16:15:43.457" v="1" actId="113"/>
        <pc:sldMkLst>
          <pc:docMk/>
          <pc:sldMk cId="4124610388" sldId="277"/>
        </pc:sldMkLst>
        <pc:spChg chg="mod">
          <ac:chgData name="Decarie, Linette" userId="98dcac1c-de39-433c-8d25-ace63b93691b" providerId="ADAL" clId="{A4C21783-2876-478B-B83B-BC8DD46F305C}" dt="2026-04-29T16:15:43.457" v="1" actId="113"/>
          <ac:spMkLst>
            <pc:docMk/>
            <pc:sldMk cId="4124610388" sldId="277"/>
            <ac:spMk id="6" creationId="{61EF09FB-BFFC-C01E-C4CD-A2798DC0BFD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5/4/26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08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5/4/26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26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5/4/26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18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5/4/26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05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5/4/26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3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5/4/26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75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5/4/26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3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5/4/26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83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5/4/26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37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5/4/26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97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5/4/26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5/4/26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6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bostonu.qualtrics.com/jfe/form/SV_3PNv8qOC6oaqfV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B271E6-1D36-08BF-0077-58087F95E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603504"/>
            <a:ext cx="4361686" cy="15270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Revitalizing the AAUDE </a:t>
            </a:r>
            <a:b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 Hoc Data Exchange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44462F-8A2C-F955-C363-BD79F242F1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7" y="2212848"/>
            <a:ext cx="4361687" cy="409651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/>
              <a:t>2026 AAUDE Annual Meeting</a:t>
            </a:r>
          </a:p>
          <a:p>
            <a:pPr indent="-2286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/>
              <a:t>Houston Texas</a:t>
            </a:r>
          </a:p>
          <a:p>
            <a:pPr indent="-2286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Weini Chen, AAUDE / MIT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Linette Decarie, Boston University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Christy Witt, Rice University</a:t>
            </a:r>
          </a:p>
          <a:p>
            <a:pPr indent="-2286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8853DD-096F-58C5-2CF0-A241482AF3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568" r="19398" b="-2"/>
          <a:stretch>
            <a:fillRect/>
          </a:stretch>
        </p:blipFill>
        <p:spPr>
          <a:xfrm>
            <a:off x="5818632" y="-1"/>
            <a:ext cx="637336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36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96636-A450-1C2A-1380-981EB6876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Tags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6E64E6C-C2E4-9EA6-1E14-3CD0FC572E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872124"/>
              </p:ext>
            </p:extLst>
          </p:nvPr>
        </p:nvGraphicFramePr>
        <p:xfrm>
          <a:off x="476460" y="1210251"/>
          <a:ext cx="11216187" cy="53722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738729">
                  <a:extLst>
                    <a:ext uri="{9D8B030D-6E8A-4147-A177-3AD203B41FA5}">
                      <a16:colId xmlns:a16="http://schemas.microsoft.com/office/drawing/2014/main" val="157583806"/>
                    </a:ext>
                  </a:extLst>
                </a:gridCol>
                <a:gridCol w="3738729">
                  <a:extLst>
                    <a:ext uri="{9D8B030D-6E8A-4147-A177-3AD203B41FA5}">
                      <a16:colId xmlns:a16="http://schemas.microsoft.com/office/drawing/2014/main" val="3756292758"/>
                    </a:ext>
                  </a:extLst>
                </a:gridCol>
                <a:gridCol w="3738729">
                  <a:extLst>
                    <a:ext uri="{9D8B030D-6E8A-4147-A177-3AD203B41FA5}">
                      <a16:colId xmlns:a16="http://schemas.microsoft.com/office/drawing/2014/main" val="3278852781"/>
                    </a:ext>
                  </a:extLst>
                </a:gridCol>
              </a:tblGrid>
              <a:tr h="8388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Category Name</a:t>
                      </a:r>
                    </a:p>
                  </a:txBody>
                  <a:tcPr marL="20971" marR="20971" marT="10485" marB="10485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Definition</a:t>
                      </a:r>
                    </a:p>
                  </a:txBody>
                  <a:tcPr marL="20971" marR="20971" marT="10485" marB="1048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Example</a:t>
                      </a:r>
                    </a:p>
                  </a:txBody>
                  <a:tcPr marL="20971" marR="20971" marT="10485" marB="10485"/>
                </a:tc>
                <a:extLst>
                  <a:ext uri="{0D108BD9-81ED-4DB2-BD59-A6C34878D82A}">
                    <a16:rowId xmlns:a16="http://schemas.microsoft.com/office/drawing/2014/main" val="2877793042"/>
                  </a:ext>
                </a:extLst>
              </a:tr>
              <a:tr h="27262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Academic Programs &amp; Instruction</a:t>
                      </a:r>
                    </a:p>
                  </a:txBody>
                  <a:tcPr marL="20971" marR="20971" marT="10485" marB="104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Academic offerings and instructional activity of the institution.</a:t>
                      </a:r>
                    </a:p>
                  </a:txBody>
                  <a:tcPr marL="20971" marR="20971" marT="10485" marB="104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Degree and certificate programs, course curricula, instructional delivery, academic standards.</a:t>
                      </a:r>
                    </a:p>
                  </a:txBody>
                  <a:tcPr marL="20971" marR="20971" marT="10485" marB="10485" anchor="ctr"/>
                </a:tc>
                <a:extLst>
                  <a:ext uri="{0D108BD9-81ED-4DB2-BD59-A6C34878D82A}">
                    <a16:rowId xmlns:a16="http://schemas.microsoft.com/office/drawing/2014/main" val="2094556494"/>
                  </a:ext>
                </a:extLst>
              </a:tr>
              <a:tr h="27262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Administration, Management and Policy Misc.</a:t>
                      </a:r>
                    </a:p>
                  </a:txBody>
                  <a:tcPr marL="20971" marR="20971" marT="10485" marB="104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Central governance and administrative oversight functions.</a:t>
                      </a:r>
                    </a:p>
                  </a:txBody>
                  <a:tcPr marL="20971" marR="20971" marT="10485" marB="104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Executive leadership, policy development, strategic planning, institutional governance.</a:t>
                      </a:r>
                    </a:p>
                  </a:txBody>
                  <a:tcPr marL="20971" marR="20971" marT="10485" marB="10485" anchor="ctr"/>
                </a:tc>
                <a:extLst>
                  <a:ext uri="{0D108BD9-81ED-4DB2-BD59-A6C34878D82A}">
                    <a16:rowId xmlns:a16="http://schemas.microsoft.com/office/drawing/2014/main" val="24353253"/>
                  </a:ext>
                </a:extLst>
              </a:tr>
              <a:tr h="20970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Alumni</a:t>
                      </a:r>
                    </a:p>
                  </a:txBody>
                  <a:tcPr marL="20971" marR="20971" marT="10485" marB="104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Engagement and information related to former students.</a:t>
                      </a:r>
                    </a:p>
                  </a:txBody>
                  <a:tcPr marL="20971" marR="20971" marT="10485" marB="104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Alumni relations, communications, events, alumni giving and fund-raising.</a:t>
                      </a:r>
                    </a:p>
                  </a:txBody>
                  <a:tcPr marL="20971" marR="20971" marT="10485" marB="10485" anchor="ctr"/>
                </a:tc>
                <a:extLst>
                  <a:ext uri="{0D108BD9-81ED-4DB2-BD59-A6C34878D82A}">
                    <a16:rowId xmlns:a16="http://schemas.microsoft.com/office/drawing/2014/main" val="1321211559"/>
                  </a:ext>
                </a:extLst>
              </a:tr>
              <a:tr h="20970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Appropriations &amp; Funding</a:t>
                      </a:r>
                    </a:p>
                  </a:txBody>
                  <a:tcPr marL="20971" marR="20971" marT="10485" marB="104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Institutional funding sources and allocations.</a:t>
                      </a:r>
                    </a:p>
                  </a:txBody>
                  <a:tcPr marL="20971" marR="20971" marT="10485" marB="104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State or federal appropriations, grants, gifts, internal funding distributions.</a:t>
                      </a:r>
                    </a:p>
                  </a:txBody>
                  <a:tcPr marL="20971" marR="20971" marT="10485" marB="10485" anchor="ctr"/>
                </a:tc>
                <a:extLst>
                  <a:ext uri="{0D108BD9-81ED-4DB2-BD59-A6C34878D82A}">
                    <a16:rowId xmlns:a16="http://schemas.microsoft.com/office/drawing/2014/main" val="4181622029"/>
                  </a:ext>
                </a:extLst>
              </a:tr>
              <a:tr h="20970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Computing &amp; Information Technology</a:t>
                      </a:r>
                    </a:p>
                  </a:txBody>
                  <a:tcPr marL="20971" marR="20971" marT="10485" marB="104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Technology systems and IT services supporting institutional operations.</a:t>
                      </a:r>
                    </a:p>
                  </a:txBody>
                  <a:tcPr marL="20971" marR="20971" marT="10485" marB="104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Enterprise systems, networks, data infrastructure, cybersecurity, IT support.</a:t>
                      </a:r>
                    </a:p>
                  </a:txBody>
                  <a:tcPr marL="20971" marR="20971" marT="10485" marB="10485" anchor="ctr"/>
                </a:tc>
                <a:extLst>
                  <a:ext uri="{0D108BD9-81ED-4DB2-BD59-A6C34878D82A}">
                    <a16:rowId xmlns:a16="http://schemas.microsoft.com/office/drawing/2014/main" val="3093148465"/>
                  </a:ext>
                </a:extLst>
              </a:tr>
              <a:tr h="27262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Costs &amp; Expenditures</a:t>
                      </a:r>
                    </a:p>
                  </a:txBody>
                  <a:tcPr marL="20971" marR="20971" marT="10485" marB="104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Institutional spending across functions and units.</a:t>
                      </a:r>
                    </a:p>
                  </a:txBody>
                  <a:tcPr marL="20971" marR="20971" marT="10485" marB="104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University expenses such as instructional expenses, administrative costs, auxiliary expenditures.</a:t>
                      </a:r>
                    </a:p>
                  </a:txBody>
                  <a:tcPr marL="20971" marR="20971" marT="10485" marB="10485" anchor="ctr"/>
                </a:tc>
                <a:extLst>
                  <a:ext uri="{0D108BD9-81ED-4DB2-BD59-A6C34878D82A}">
                    <a16:rowId xmlns:a16="http://schemas.microsoft.com/office/drawing/2014/main" val="81966095"/>
                  </a:ext>
                </a:extLst>
              </a:tr>
              <a:tr h="8388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Crosswalks</a:t>
                      </a:r>
                    </a:p>
                  </a:txBody>
                  <a:tcPr marL="20971" marR="20971" marT="10485" marB="104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Definition TBD.</a:t>
                      </a:r>
                    </a:p>
                  </a:txBody>
                  <a:tcPr marL="20971" marR="20971" marT="10485" marB="104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Examples TBD.</a:t>
                      </a:r>
                    </a:p>
                  </a:txBody>
                  <a:tcPr marL="20971" marR="20971" marT="10485" marB="10485" anchor="ctr"/>
                </a:tc>
                <a:extLst>
                  <a:ext uri="{0D108BD9-81ED-4DB2-BD59-A6C34878D82A}">
                    <a16:rowId xmlns:a16="http://schemas.microsoft.com/office/drawing/2014/main" val="75938316"/>
                  </a:ext>
                </a:extLst>
              </a:tr>
              <a:tr h="20970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Enrollment, Student Credit Hours, etc.</a:t>
                      </a:r>
                    </a:p>
                  </a:txBody>
                  <a:tcPr marL="20971" marR="20971" marT="10485" marB="104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Measures of student participation in academic activity.</a:t>
                      </a:r>
                    </a:p>
                  </a:txBody>
                  <a:tcPr marL="20971" marR="20971" marT="10485" marB="104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Headcount enrollment, FTE, student credit hours, enrollment status.</a:t>
                      </a:r>
                    </a:p>
                  </a:txBody>
                  <a:tcPr marL="20971" marR="20971" marT="10485" marB="10485" anchor="ctr"/>
                </a:tc>
                <a:extLst>
                  <a:ext uri="{0D108BD9-81ED-4DB2-BD59-A6C34878D82A}">
                    <a16:rowId xmlns:a16="http://schemas.microsoft.com/office/drawing/2014/main" val="3037948816"/>
                  </a:ext>
                </a:extLst>
              </a:tr>
              <a:tr h="20970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Faculty</a:t>
                      </a:r>
                    </a:p>
                  </a:txBody>
                  <a:tcPr marL="20971" marR="20971" marT="10485" marB="104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Information related to instructional and research faculty.</a:t>
                      </a:r>
                    </a:p>
                  </a:txBody>
                  <a:tcPr marL="20971" marR="20971" marT="10485" marB="104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Faculty counts, rank, appointment type, workload, demographics.</a:t>
                      </a:r>
                    </a:p>
                  </a:txBody>
                  <a:tcPr marL="20971" marR="20971" marT="10485" marB="10485" anchor="ctr"/>
                </a:tc>
                <a:extLst>
                  <a:ext uri="{0D108BD9-81ED-4DB2-BD59-A6C34878D82A}">
                    <a16:rowId xmlns:a16="http://schemas.microsoft.com/office/drawing/2014/main" val="413645250"/>
                  </a:ext>
                </a:extLst>
              </a:tr>
              <a:tr h="14679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Finances (General)</a:t>
                      </a:r>
                    </a:p>
                  </a:txBody>
                  <a:tcPr marL="20971" marR="20971" marT="10485" marB="104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Overall financial condition and activity of the institution.</a:t>
                      </a:r>
                    </a:p>
                  </a:txBody>
                  <a:tcPr marL="20971" marR="20971" marT="10485" marB="104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400" dirty="0"/>
                        <a:t>Revenues, assets, </a:t>
                      </a:r>
                      <a:r>
                        <a:rPr lang="fr-FR" sz="1400" dirty="0" err="1"/>
                        <a:t>liabilities</a:t>
                      </a:r>
                      <a:r>
                        <a:rPr lang="fr-FR" sz="1400" dirty="0"/>
                        <a:t>, </a:t>
                      </a:r>
                      <a:r>
                        <a:rPr lang="fr-FR" sz="1400" dirty="0" err="1"/>
                        <a:t>reserves</a:t>
                      </a:r>
                      <a:r>
                        <a:rPr lang="fr-FR" sz="1400" dirty="0"/>
                        <a:t>, </a:t>
                      </a:r>
                      <a:r>
                        <a:rPr lang="fr-FR" sz="1400" dirty="0" err="1"/>
                        <a:t>financial</a:t>
                      </a:r>
                      <a:r>
                        <a:rPr lang="fr-FR" sz="1400" dirty="0"/>
                        <a:t> ratios.</a:t>
                      </a:r>
                    </a:p>
                  </a:txBody>
                  <a:tcPr marL="20971" marR="20971" marT="10485" marB="10485" anchor="ctr"/>
                </a:tc>
                <a:extLst>
                  <a:ext uri="{0D108BD9-81ED-4DB2-BD59-A6C34878D82A}">
                    <a16:rowId xmlns:a16="http://schemas.microsoft.com/office/drawing/2014/main" val="4561907"/>
                  </a:ext>
                </a:extLst>
              </a:tr>
              <a:tr h="20970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Minorities/Diversity</a:t>
                      </a:r>
                    </a:p>
                  </a:txBody>
                  <a:tcPr marL="20971" marR="20971" marT="10485" marB="104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Demographic diversity data used for analysis and reporting.</a:t>
                      </a:r>
                    </a:p>
                  </a:txBody>
                  <a:tcPr marL="20971" marR="20971" marT="10485" marB="104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Race/ethnicity distributions, gender representation, equity indicators.</a:t>
                      </a:r>
                    </a:p>
                  </a:txBody>
                  <a:tcPr marL="20971" marR="20971" marT="10485" marB="10485" anchor="ctr"/>
                </a:tc>
                <a:extLst>
                  <a:ext uri="{0D108BD9-81ED-4DB2-BD59-A6C34878D82A}">
                    <a16:rowId xmlns:a16="http://schemas.microsoft.com/office/drawing/2014/main" val="231571966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3DB0B44-1AA5-B577-B32E-62303389765B}"/>
              </a:ext>
            </a:extLst>
          </p:cNvPr>
          <p:cNvSpPr txBox="1"/>
          <p:nvPr/>
        </p:nvSpPr>
        <p:spPr>
          <a:xfrm>
            <a:off x="4581729" y="275469"/>
            <a:ext cx="3356042" cy="6463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Category tags enable quicker searching and topic review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202275-1B9D-6B4C-6BDD-9904CA52F32F}"/>
              </a:ext>
            </a:extLst>
          </p:cNvPr>
          <p:cNvSpPr txBox="1"/>
          <p:nvPr/>
        </p:nvSpPr>
        <p:spPr>
          <a:xfrm>
            <a:off x="8223310" y="275469"/>
            <a:ext cx="3356042" cy="6463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Members can </a:t>
            </a:r>
            <a:r>
              <a:rPr lang="en-US" b="1" dirty="0"/>
              <a:t>opt out</a:t>
            </a:r>
            <a:r>
              <a:rPr lang="en-US" dirty="0"/>
              <a:t> of requests based on tags</a:t>
            </a:r>
          </a:p>
        </p:txBody>
      </p:sp>
    </p:spTree>
    <p:extLst>
      <p:ext uri="{BB962C8B-B14F-4D97-AF65-F5344CB8AC3E}">
        <p14:creationId xmlns:p14="http://schemas.microsoft.com/office/powerpoint/2010/main" val="216102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F9CA1-335A-9CB5-2966-9294D71DB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7113F-A5F2-325A-4FD6-DB5836846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Tags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7B440EC-33F5-D1D4-56EC-B04DB15489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517038"/>
              </p:ext>
            </p:extLst>
          </p:nvPr>
        </p:nvGraphicFramePr>
        <p:xfrm>
          <a:off x="476460" y="1210251"/>
          <a:ext cx="11216187" cy="40501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738729">
                  <a:extLst>
                    <a:ext uri="{9D8B030D-6E8A-4147-A177-3AD203B41FA5}">
                      <a16:colId xmlns:a16="http://schemas.microsoft.com/office/drawing/2014/main" val="157583806"/>
                    </a:ext>
                  </a:extLst>
                </a:gridCol>
                <a:gridCol w="3738729">
                  <a:extLst>
                    <a:ext uri="{9D8B030D-6E8A-4147-A177-3AD203B41FA5}">
                      <a16:colId xmlns:a16="http://schemas.microsoft.com/office/drawing/2014/main" val="3756292758"/>
                    </a:ext>
                  </a:extLst>
                </a:gridCol>
                <a:gridCol w="3738729">
                  <a:extLst>
                    <a:ext uri="{9D8B030D-6E8A-4147-A177-3AD203B41FA5}">
                      <a16:colId xmlns:a16="http://schemas.microsoft.com/office/drawing/2014/main" val="3278852781"/>
                    </a:ext>
                  </a:extLst>
                </a:gridCol>
              </a:tblGrid>
              <a:tr h="8388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Category Name</a:t>
                      </a:r>
                    </a:p>
                  </a:txBody>
                  <a:tcPr marL="20971" marR="20971" marT="10485" marB="10485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Definition</a:t>
                      </a:r>
                    </a:p>
                  </a:txBody>
                  <a:tcPr marL="20971" marR="20971" marT="10485" marB="1048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Example</a:t>
                      </a:r>
                    </a:p>
                  </a:txBody>
                  <a:tcPr marL="20971" marR="20971" marT="10485" marB="10485"/>
                </a:tc>
                <a:extLst>
                  <a:ext uri="{0D108BD9-81ED-4DB2-BD59-A6C34878D82A}">
                    <a16:rowId xmlns:a16="http://schemas.microsoft.com/office/drawing/2014/main" val="2877793042"/>
                  </a:ext>
                </a:extLst>
              </a:tr>
              <a:tr h="14679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NRC</a:t>
                      </a:r>
                    </a:p>
                  </a:txBody>
                  <a:tcPr marL="20971" marR="20971" marT="10485" marB="104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Information related to National Research Council evaluations.</a:t>
                      </a:r>
                    </a:p>
                  </a:txBody>
                  <a:tcPr marL="20971" marR="20971" marT="10485" marB="104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NRC information.</a:t>
                      </a:r>
                    </a:p>
                  </a:txBody>
                  <a:tcPr marL="20971" marR="20971" marT="10485" marB="10485" anchor="ctr"/>
                </a:tc>
                <a:extLst>
                  <a:ext uri="{0D108BD9-81ED-4DB2-BD59-A6C34878D82A}">
                    <a16:rowId xmlns:a16="http://schemas.microsoft.com/office/drawing/2014/main" val="3185121307"/>
                  </a:ext>
                </a:extLst>
              </a:tr>
              <a:tr h="8388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Peers</a:t>
                      </a:r>
                    </a:p>
                  </a:txBody>
                  <a:tcPr marL="20971" marR="20971" marT="10485" marB="104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Definition TBD.</a:t>
                      </a:r>
                    </a:p>
                  </a:txBody>
                  <a:tcPr marL="20971" marR="20971" marT="10485" marB="104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Examples TBD.</a:t>
                      </a:r>
                    </a:p>
                  </a:txBody>
                  <a:tcPr marL="20971" marR="20971" marT="10485" marB="10485" anchor="ctr"/>
                </a:tc>
                <a:extLst>
                  <a:ext uri="{0D108BD9-81ED-4DB2-BD59-A6C34878D82A}">
                    <a16:rowId xmlns:a16="http://schemas.microsoft.com/office/drawing/2014/main" val="1146025376"/>
                  </a:ext>
                </a:extLst>
              </a:tr>
              <a:tr h="20970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Personnel</a:t>
                      </a:r>
                    </a:p>
                  </a:txBody>
                  <a:tcPr marL="20971" marR="20971" marT="10485" marB="104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Workforce employment and staffing information.</a:t>
                      </a:r>
                    </a:p>
                  </a:txBody>
                  <a:tcPr marL="20971" marR="20971" marT="10485" marB="104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Staff counts, job classifications, turnover, employment status.</a:t>
                      </a:r>
                    </a:p>
                  </a:txBody>
                  <a:tcPr marL="20971" marR="20971" marT="10485" marB="10485" anchor="ctr"/>
                </a:tc>
                <a:extLst>
                  <a:ext uri="{0D108BD9-81ED-4DB2-BD59-A6C34878D82A}">
                    <a16:rowId xmlns:a16="http://schemas.microsoft.com/office/drawing/2014/main" val="728269598"/>
                  </a:ext>
                </a:extLst>
              </a:tr>
              <a:tr h="8388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Ranking</a:t>
                      </a:r>
                    </a:p>
                  </a:txBody>
                  <a:tcPr marL="20971" marR="20971" marT="10485" marB="104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Definition TBD.</a:t>
                      </a:r>
                    </a:p>
                  </a:txBody>
                  <a:tcPr marL="20971" marR="20971" marT="10485" marB="104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Examples TBD.</a:t>
                      </a:r>
                    </a:p>
                  </a:txBody>
                  <a:tcPr marL="20971" marR="20971" marT="10485" marB="10485" anchor="ctr"/>
                </a:tc>
                <a:extLst>
                  <a:ext uri="{0D108BD9-81ED-4DB2-BD59-A6C34878D82A}">
                    <a16:rowId xmlns:a16="http://schemas.microsoft.com/office/drawing/2014/main" val="747037204"/>
                  </a:ext>
                </a:extLst>
              </a:tr>
              <a:tr h="27262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Reporting (External), IPEDS, Surveys</a:t>
                      </a:r>
                    </a:p>
                  </a:txBody>
                  <a:tcPr marL="20971" marR="20971" marT="10485" marB="104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Data prepared for external accountability and benchmarking.</a:t>
                      </a:r>
                    </a:p>
                  </a:txBody>
                  <a:tcPr marL="20971" marR="20971" marT="10485" marB="104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IPEDS submissions, accreditation reports, government reporting, other external surveys.</a:t>
                      </a:r>
                    </a:p>
                  </a:txBody>
                  <a:tcPr marL="20971" marR="20971" marT="10485" marB="10485" anchor="ctr"/>
                </a:tc>
                <a:extLst>
                  <a:ext uri="{0D108BD9-81ED-4DB2-BD59-A6C34878D82A}">
                    <a16:rowId xmlns:a16="http://schemas.microsoft.com/office/drawing/2014/main" val="205401106"/>
                  </a:ext>
                </a:extLst>
              </a:tr>
              <a:tr h="20970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Research</a:t>
                      </a:r>
                    </a:p>
                  </a:txBody>
                  <a:tcPr marL="20971" marR="20971" marT="10485" marB="104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Sponsored and institutional research activity.</a:t>
                      </a:r>
                    </a:p>
                  </a:txBody>
                  <a:tcPr marL="20971" marR="20971" marT="10485" marB="104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Research expenditures, grants and contracts, compliance reporting.</a:t>
                      </a:r>
                    </a:p>
                  </a:txBody>
                  <a:tcPr marL="20971" marR="20971" marT="10485" marB="10485" anchor="ctr"/>
                </a:tc>
                <a:extLst>
                  <a:ext uri="{0D108BD9-81ED-4DB2-BD59-A6C34878D82A}">
                    <a16:rowId xmlns:a16="http://schemas.microsoft.com/office/drawing/2014/main" val="1711323683"/>
                  </a:ext>
                </a:extLst>
              </a:tr>
              <a:tr h="20970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Retention, Graduation &amp; Degrees Awarded</a:t>
                      </a:r>
                    </a:p>
                  </a:txBody>
                  <a:tcPr marL="20971" marR="20971" marT="10485" marB="104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Student progression and completion outcomes.</a:t>
                      </a:r>
                    </a:p>
                  </a:txBody>
                  <a:tcPr marL="20971" marR="20971" marT="10485" marB="104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Retention rates, graduation rates, time-to-degree, degrees awarded.</a:t>
                      </a:r>
                    </a:p>
                  </a:txBody>
                  <a:tcPr marL="20971" marR="20971" marT="10485" marB="10485" anchor="ctr"/>
                </a:tc>
                <a:extLst>
                  <a:ext uri="{0D108BD9-81ED-4DB2-BD59-A6C34878D82A}">
                    <a16:rowId xmlns:a16="http://schemas.microsoft.com/office/drawing/2014/main" val="1161419974"/>
                  </a:ext>
                </a:extLst>
              </a:tr>
              <a:tr h="20970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Students</a:t>
                      </a:r>
                    </a:p>
                  </a:txBody>
                  <a:tcPr marL="20971" marR="20971" marT="10485" marB="104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Student-related data beyond enrollment counts.</a:t>
                      </a:r>
                    </a:p>
                  </a:txBody>
                  <a:tcPr marL="20971" marR="20971" marT="10485" marB="104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Demographics, academic standing, financial aid, engagement indicators.</a:t>
                      </a:r>
                    </a:p>
                  </a:txBody>
                  <a:tcPr marL="20971" marR="20971" marT="10485" marB="10485" anchor="ctr"/>
                </a:tc>
                <a:extLst>
                  <a:ext uri="{0D108BD9-81ED-4DB2-BD59-A6C34878D82A}">
                    <a16:rowId xmlns:a16="http://schemas.microsoft.com/office/drawing/2014/main" val="2050534162"/>
                  </a:ext>
                </a:extLst>
              </a:tr>
              <a:tr h="20970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Tuition, Fees &amp; Other Charges</a:t>
                      </a:r>
                    </a:p>
                  </a:txBody>
                  <a:tcPr marL="20971" marR="20971" marT="10485" marB="104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Charges assessed to students for education.</a:t>
                      </a:r>
                    </a:p>
                  </a:txBody>
                  <a:tcPr marL="20971" marR="20971" marT="10485" marB="104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Tuition rates, mandatory </a:t>
                      </a:r>
                      <a:r>
                        <a:rPr lang="en-US" sz="1400" dirty="0" err="1"/>
                        <a:t>fees,and</a:t>
                      </a:r>
                      <a:r>
                        <a:rPr lang="en-US" sz="1400" dirty="0"/>
                        <a:t> program-specific charges.</a:t>
                      </a:r>
                    </a:p>
                  </a:txBody>
                  <a:tcPr marL="20971" marR="20971" marT="10485" marB="10485" anchor="ctr"/>
                </a:tc>
                <a:extLst>
                  <a:ext uri="{0D108BD9-81ED-4DB2-BD59-A6C34878D82A}">
                    <a16:rowId xmlns:a16="http://schemas.microsoft.com/office/drawing/2014/main" val="300542878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814B48E-7260-A500-931C-2326BDE4F062}"/>
              </a:ext>
            </a:extLst>
          </p:cNvPr>
          <p:cNvSpPr txBox="1"/>
          <p:nvPr/>
        </p:nvSpPr>
        <p:spPr>
          <a:xfrm>
            <a:off x="885217" y="5460377"/>
            <a:ext cx="3337288" cy="92333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AAUDE members are encouraged to recommend additional tag options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3DA326-29E1-B330-4F14-AAC74F5B37FD}"/>
              </a:ext>
            </a:extLst>
          </p:cNvPr>
          <p:cNvSpPr txBox="1"/>
          <p:nvPr/>
        </p:nvSpPr>
        <p:spPr>
          <a:xfrm>
            <a:off x="5943600" y="5460377"/>
            <a:ext cx="4970833" cy="92333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Public salary data tags </a:t>
            </a:r>
            <a:r>
              <a:rPr lang="en-US" dirty="0"/>
              <a:t>are in discussion.  Suggestions on which tags would be most useful for opt-in/out are appreciated!</a:t>
            </a:r>
          </a:p>
        </p:txBody>
      </p:sp>
    </p:spTree>
    <p:extLst>
      <p:ext uri="{BB962C8B-B14F-4D97-AF65-F5344CB8AC3E}">
        <p14:creationId xmlns:p14="http://schemas.microsoft.com/office/powerpoint/2010/main" val="935796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C3AE9-BB78-6422-1AB5-DF20767C1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DF03360-C596-2B5A-1E17-4B5682D16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19" y="1483492"/>
            <a:ext cx="8791398" cy="54107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5C2236-6C48-51BF-EA5E-77DEE4DED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Demonstration: Question Form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0D91BCDC-FF27-8D92-C2D4-D706B9842751}"/>
              </a:ext>
            </a:extLst>
          </p:cNvPr>
          <p:cNvSpPr/>
          <p:nvPr/>
        </p:nvSpPr>
        <p:spPr>
          <a:xfrm>
            <a:off x="1397908" y="2107081"/>
            <a:ext cx="1953491" cy="667292"/>
          </a:xfrm>
          <a:prstGeom prst="wedgeRectCallout">
            <a:avLst>
              <a:gd name="adj1" fmla="val 55196"/>
              <a:gd name="adj2" fmla="val 113015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Multiple question input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02B93C43-EF27-27C5-2AA2-344ED71C4443}"/>
              </a:ext>
            </a:extLst>
          </p:cNvPr>
          <p:cNvSpPr/>
          <p:nvPr/>
        </p:nvSpPr>
        <p:spPr>
          <a:xfrm>
            <a:off x="9389407" y="1609132"/>
            <a:ext cx="1404685" cy="1311528"/>
          </a:xfrm>
          <a:prstGeom prst="wedgeRectCallout">
            <a:avLst>
              <a:gd name="adj1" fmla="val -67144"/>
              <a:gd name="adj2" fmla="val 23859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Required requestor answer entry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7789AAA3-12CF-A47A-B2A2-44961C498861}"/>
              </a:ext>
            </a:extLst>
          </p:cNvPr>
          <p:cNvSpPr/>
          <p:nvPr/>
        </p:nvSpPr>
        <p:spPr>
          <a:xfrm>
            <a:off x="1165155" y="3864587"/>
            <a:ext cx="1404685" cy="1311528"/>
          </a:xfrm>
          <a:prstGeom prst="wedgeRectCallout">
            <a:avLst>
              <a:gd name="adj1" fmla="val -17582"/>
              <a:gd name="adj2" fmla="val 79318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 additional questions as needed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66FA49A-7C7E-6309-B495-C69F93100880}"/>
              </a:ext>
            </a:extLst>
          </p:cNvPr>
          <p:cNvSpPr/>
          <p:nvPr/>
        </p:nvSpPr>
        <p:spPr>
          <a:xfrm>
            <a:off x="7430392" y="5471950"/>
            <a:ext cx="4377446" cy="1162314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We are exploring addition of alternative question types such as pre-filled responses, multiple choice, and radio buttons.</a:t>
            </a:r>
          </a:p>
        </p:txBody>
      </p:sp>
    </p:spTree>
    <p:extLst>
      <p:ext uri="{BB962C8B-B14F-4D97-AF65-F5344CB8AC3E}">
        <p14:creationId xmlns:p14="http://schemas.microsoft.com/office/powerpoint/2010/main" val="394446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E709F9-5025-234E-ED2C-BCCFE14A0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77" y="1035424"/>
            <a:ext cx="7351243" cy="4929043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1513AF5-AF75-A48D-8E66-1ADD0BEFB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690" y="196815"/>
            <a:ext cx="10544157" cy="838609"/>
          </a:xfrm>
        </p:spPr>
        <p:txBody>
          <a:bodyPr/>
          <a:lstStyle/>
          <a:p>
            <a:r>
              <a:rPr lang="en-US" dirty="0"/>
              <a:t>Demonstration: Request Email Notification</a:t>
            </a:r>
          </a:p>
        </p:txBody>
      </p:sp>
      <p:sp>
        <p:nvSpPr>
          <p:cNvPr id="6" name="Speech Bubble: Rectangle 6">
            <a:extLst>
              <a:ext uri="{FF2B5EF4-FFF2-40B4-BE49-F238E27FC236}">
                <a16:creationId xmlns:a16="http://schemas.microsoft.com/office/drawing/2014/main" id="{330516FF-7F01-2D21-1B99-A195DE002059}"/>
              </a:ext>
            </a:extLst>
          </p:cNvPr>
          <p:cNvSpPr/>
          <p:nvPr/>
        </p:nvSpPr>
        <p:spPr>
          <a:xfrm>
            <a:off x="8251300" y="2390563"/>
            <a:ext cx="3608027" cy="2218764"/>
          </a:xfrm>
          <a:prstGeom prst="wedgeRectCallout">
            <a:avLst>
              <a:gd name="adj1" fmla="val -90810"/>
              <a:gd name="adj2" fmla="val -33124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Once created, the request will be sent as an email notification to a set of recipients based on the ”audience” the requester specified, and each institution’s “opt out” choices.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89B1C0-703C-D9B2-4807-D6F22D2B2212}"/>
              </a:ext>
            </a:extLst>
          </p:cNvPr>
          <p:cNvSpPr txBox="1"/>
          <p:nvPr/>
        </p:nvSpPr>
        <p:spPr>
          <a:xfrm>
            <a:off x="238539" y="6094370"/>
            <a:ext cx="4575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*Will add additional details to the email content, e.g., the request’s URL</a:t>
            </a:r>
          </a:p>
        </p:txBody>
      </p:sp>
    </p:spTree>
    <p:extLst>
      <p:ext uri="{BB962C8B-B14F-4D97-AF65-F5344CB8AC3E}">
        <p14:creationId xmlns:p14="http://schemas.microsoft.com/office/powerpoint/2010/main" val="1830801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B9A49-D56D-26FB-73DF-4719B2270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3134BEE-2EB7-2E55-7E7A-C300EF0DFF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361"/>
          <a:stretch/>
        </p:blipFill>
        <p:spPr>
          <a:xfrm>
            <a:off x="152705" y="743378"/>
            <a:ext cx="5285456" cy="3590730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25CD3EC-1E6F-CE9F-FDBD-C1A3FAD22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915" y="3811212"/>
            <a:ext cx="7032478" cy="2223602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07C88B-234D-80CF-0964-F1876CA5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690" y="196815"/>
            <a:ext cx="10653578" cy="1132258"/>
          </a:xfrm>
        </p:spPr>
        <p:txBody>
          <a:bodyPr/>
          <a:lstStyle/>
          <a:p>
            <a:r>
              <a:rPr lang="en-US" dirty="0"/>
              <a:t>Demonstration: View Request and Responses</a:t>
            </a:r>
          </a:p>
        </p:txBody>
      </p:sp>
      <p:sp>
        <p:nvSpPr>
          <p:cNvPr id="14" name="Speech Bubble: Rectangle 6">
            <a:extLst>
              <a:ext uri="{FF2B5EF4-FFF2-40B4-BE49-F238E27FC236}">
                <a16:creationId xmlns:a16="http://schemas.microsoft.com/office/drawing/2014/main" id="{622B72E2-2DB8-71D3-8FD5-3F2CE13795B7}"/>
              </a:ext>
            </a:extLst>
          </p:cNvPr>
          <p:cNvSpPr/>
          <p:nvPr/>
        </p:nvSpPr>
        <p:spPr>
          <a:xfrm>
            <a:off x="6887906" y="5945806"/>
            <a:ext cx="2713295" cy="800229"/>
          </a:xfrm>
          <a:prstGeom prst="wedgeRectCallout">
            <a:avLst>
              <a:gd name="adj1" fmla="val -78527"/>
              <a:gd name="adj2" fmla="val -58890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See next slide for response submission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Speech Bubble: Rectangle 6">
            <a:extLst>
              <a:ext uri="{FF2B5EF4-FFF2-40B4-BE49-F238E27FC236}">
                <a16:creationId xmlns:a16="http://schemas.microsoft.com/office/drawing/2014/main" id="{258DC19B-EC43-AA1E-1590-33927E22DD06}"/>
              </a:ext>
            </a:extLst>
          </p:cNvPr>
          <p:cNvSpPr/>
          <p:nvPr/>
        </p:nvSpPr>
        <p:spPr>
          <a:xfrm>
            <a:off x="8659906" y="2450231"/>
            <a:ext cx="3379389" cy="1241732"/>
          </a:xfrm>
          <a:prstGeom prst="wedgeRectCallout">
            <a:avLst>
              <a:gd name="adj1" fmla="val -7687"/>
              <a:gd name="adj2" fmla="val 97762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Confidentiality selection automatically masks institution and submitter names in summary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6D148D-9F66-AB14-2826-79B2B8056709}"/>
              </a:ext>
            </a:extLst>
          </p:cNvPr>
          <p:cNvSpPr txBox="1"/>
          <p:nvPr/>
        </p:nvSpPr>
        <p:spPr>
          <a:xfrm>
            <a:off x="238539" y="6094370"/>
            <a:ext cx="3856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*AAUDE membership / login required to submit final response.</a:t>
            </a:r>
          </a:p>
        </p:txBody>
      </p:sp>
      <p:sp>
        <p:nvSpPr>
          <p:cNvPr id="11" name="Speech Bubble: Rectangle 6">
            <a:extLst>
              <a:ext uri="{FF2B5EF4-FFF2-40B4-BE49-F238E27FC236}">
                <a16:creationId xmlns:a16="http://schemas.microsoft.com/office/drawing/2014/main" id="{2C241798-DF6F-EC18-216E-70EE615B6780}"/>
              </a:ext>
            </a:extLst>
          </p:cNvPr>
          <p:cNvSpPr/>
          <p:nvPr/>
        </p:nvSpPr>
        <p:spPr>
          <a:xfrm>
            <a:off x="6262115" y="1317973"/>
            <a:ext cx="2397791" cy="806662"/>
          </a:xfrm>
          <a:prstGeom prst="wedgeRectCallout">
            <a:avLst>
              <a:gd name="adj1" fmla="val -78511"/>
              <a:gd name="adj2" fmla="val -14941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General information / metadata</a:t>
            </a:r>
          </a:p>
        </p:txBody>
      </p:sp>
      <p:sp>
        <p:nvSpPr>
          <p:cNvPr id="18" name="Speech Bubble: Rectangle 6">
            <a:extLst>
              <a:ext uri="{FF2B5EF4-FFF2-40B4-BE49-F238E27FC236}">
                <a16:creationId xmlns:a16="http://schemas.microsoft.com/office/drawing/2014/main" id="{4CAD6634-FD53-76A0-48F6-1577C40A1E98}"/>
              </a:ext>
            </a:extLst>
          </p:cNvPr>
          <p:cNvSpPr/>
          <p:nvPr/>
        </p:nvSpPr>
        <p:spPr>
          <a:xfrm>
            <a:off x="1830253" y="4515413"/>
            <a:ext cx="2264669" cy="1132258"/>
          </a:xfrm>
          <a:prstGeom prst="wedgeRectCallout">
            <a:avLst>
              <a:gd name="adj1" fmla="val 89161"/>
              <a:gd name="adj2" fmla="val -73785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Export data option available for use and appropriate sharing</a:t>
            </a:r>
          </a:p>
        </p:txBody>
      </p:sp>
    </p:spTree>
    <p:extLst>
      <p:ext uri="{BB962C8B-B14F-4D97-AF65-F5344CB8AC3E}">
        <p14:creationId xmlns:p14="http://schemas.microsoft.com/office/powerpoint/2010/main" val="1380261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CF6F35-2743-E504-0DB7-D34EAFBD9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66" y="4457547"/>
            <a:ext cx="7772400" cy="22036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E37491-74D3-6807-29F1-15DF515FC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766" y="986830"/>
            <a:ext cx="7772400" cy="25714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peech Bubble: Rectangle 6">
            <a:extLst>
              <a:ext uri="{FF2B5EF4-FFF2-40B4-BE49-F238E27FC236}">
                <a16:creationId xmlns:a16="http://schemas.microsoft.com/office/drawing/2014/main" id="{7EC3C381-AAD2-0C75-AD9A-52AAD7CFCE04}"/>
              </a:ext>
            </a:extLst>
          </p:cNvPr>
          <p:cNvSpPr/>
          <p:nvPr/>
        </p:nvSpPr>
        <p:spPr>
          <a:xfrm>
            <a:off x="304566" y="1592095"/>
            <a:ext cx="3406822" cy="1541069"/>
          </a:xfrm>
          <a:prstGeom prst="wedgeRectCallout">
            <a:avLst>
              <a:gd name="adj1" fmla="val 65153"/>
              <a:gd name="adj2" fmla="val 28281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Confidential option automatically masks the institution’s name and submitter info in summary to other institutions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CB040B-0F69-8AA0-4348-9714BF25C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690" y="196815"/>
            <a:ext cx="10653578" cy="1132258"/>
          </a:xfrm>
        </p:spPr>
        <p:txBody>
          <a:bodyPr/>
          <a:lstStyle/>
          <a:p>
            <a:r>
              <a:rPr lang="en-US" dirty="0"/>
              <a:t>Demonstration: Respond to a Request</a:t>
            </a:r>
          </a:p>
        </p:txBody>
      </p:sp>
      <p:sp>
        <p:nvSpPr>
          <p:cNvPr id="9" name="Speech Bubble: Rectangle 6">
            <a:extLst>
              <a:ext uri="{FF2B5EF4-FFF2-40B4-BE49-F238E27FC236}">
                <a16:creationId xmlns:a16="http://schemas.microsoft.com/office/drawing/2014/main" id="{3795BAC1-87D7-0533-502B-1B6A6C01EC26}"/>
              </a:ext>
            </a:extLst>
          </p:cNvPr>
          <p:cNvSpPr/>
          <p:nvPr/>
        </p:nvSpPr>
        <p:spPr>
          <a:xfrm>
            <a:off x="8519583" y="4218441"/>
            <a:ext cx="3367851" cy="1038811"/>
          </a:xfrm>
          <a:prstGeom prst="wedgeRectCallout">
            <a:avLst>
              <a:gd name="adj1" fmla="val -66934"/>
              <a:gd name="adj2" fmla="val 14013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Your own institution’s response are visible to you even if marked anonymous</a:t>
            </a:r>
          </a:p>
        </p:txBody>
      </p:sp>
      <p:sp>
        <p:nvSpPr>
          <p:cNvPr id="10" name="Speech Bubble: Rectangle 8">
            <a:extLst>
              <a:ext uri="{FF2B5EF4-FFF2-40B4-BE49-F238E27FC236}">
                <a16:creationId xmlns:a16="http://schemas.microsoft.com/office/drawing/2014/main" id="{5D3697AF-D84C-F21F-334B-7AF80EFB04B4}"/>
              </a:ext>
            </a:extLst>
          </p:cNvPr>
          <p:cNvSpPr/>
          <p:nvPr/>
        </p:nvSpPr>
        <p:spPr>
          <a:xfrm>
            <a:off x="1076188" y="3571722"/>
            <a:ext cx="3114578" cy="809765"/>
          </a:xfrm>
          <a:prstGeom prst="wedgeRectCallout">
            <a:avLst>
              <a:gd name="adj1" fmla="val 36027"/>
              <a:gd name="adj2" fmla="val 79886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Institutions that chose the “confidential” option have names masked</a:t>
            </a:r>
          </a:p>
        </p:txBody>
      </p:sp>
    </p:spTree>
    <p:extLst>
      <p:ext uri="{BB962C8B-B14F-4D97-AF65-F5344CB8AC3E}">
        <p14:creationId xmlns:p14="http://schemas.microsoft.com/office/powerpoint/2010/main" val="1258615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6625B-89E6-818B-6FDD-E7ABF80B9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08E92-9529-599F-CA77-03EB14940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Demonstration: Request Library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3DDB2B90-6CCD-DA95-C060-D1FE2834A79F}"/>
              </a:ext>
            </a:extLst>
          </p:cNvPr>
          <p:cNvSpPr/>
          <p:nvPr/>
        </p:nvSpPr>
        <p:spPr>
          <a:xfrm>
            <a:off x="9776012" y="1680898"/>
            <a:ext cx="2276558" cy="1748101"/>
          </a:xfrm>
          <a:prstGeom prst="wedgeRectCallout">
            <a:avLst>
              <a:gd name="adj1" fmla="val -69791"/>
              <a:gd name="adj2" fmla="val 22112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Request and responses immediately added to Library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2E617D-262B-5991-BA2E-8A357524B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7" y="1198850"/>
            <a:ext cx="8713299" cy="50002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ADBF67-1D12-A7A7-ED44-26174E6DA0B8}"/>
              </a:ext>
            </a:extLst>
          </p:cNvPr>
          <p:cNvSpPr txBox="1"/>
          <p:nvPr/>
        </p:nvSpPr>
        <p:spPr>
          <a:xfrm>
            <a:off x="265433" y="6309360"/>
            <a:ext cx="8542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*Will build more robust search functionality</a:t>
            </a:r>
          </a:p>
        </p:txBody>
      </p:sp>
    </p:spTree>
    <p:extLst>
      <p:ext uri="{BB962C8B-B14F-4D97-AF65-F5344CB8AC3E}">
        <p14:creationId xmlns:p14="http://schemas.microsoft.com/office/powerpoint/2010/main" val="359251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741DD-04B4-34D2-A271-DC8583402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Demonstration: </a:t>
            </a:r>
            <a:br>
              <a:rPr lang="en-US" dirty="0"/>
            </a:br>
            <a:r>
              <a:rPr lang="en-US" dirty="0"/>
              <a:t>Query </a:t>
            </a:r>
            <a:r>
              <a:rPr lang="en-US" dirty="0" err="1"/>
              <a:t>Opt</a:t>
            </a:r>
            <a:r>
              <a:rPr lang="en-US" dirty="0"/>
              <a:t> Out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345002-022C-A9DD-FCBC-4F9BFB1C6F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4220" t="33906" r="5189"/>
          <a:stretch>
            <a:fillRect/>
          </a:stretch>
        </p:blipFill>
        <p:spPr>
          <a:xfrm>
            <a:off x="389889" y="1842052"/>
            <a:ext cx="11663069" cy="4467308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61EF09FB-BFFC-C01E-C4CD-A2798DC0BFD0}"/>
              </a:ext>
            </a:extLst>
          </p:cNvPr>
          <p:cNvSpPr/>
          <p:nvPr/>
        </p:nvSpPr>
        <p:spPr>
          <a:xfrm>
            <a:off x="7087645" y="548640"/>
            <a:ext cx="4714466" cy="1459004"/>
          </a:xfrm>
          <a:prstGeom prst="wedgeRectCallout">
            <a:avLst>
              <a:gd name="adj1" fmla="val -44455"/>
              <a:gd name="adj2" fmla="val 77932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Primary representatives </a:t>
            </a:r>
            <a:r>
              <a:rPr lang="en-US" dirty="0">
                <a:solidFill>
                  <a:schemeClr val="tx1"/>
                </a:solidFill>
              </a:rPr>
              <a:t>can opt out of queries in various categories based on the needs of their organization</a:t>
            </a:r>
          </a:p>
        </p:txBody>
      </p:sp>
    </p:spTree>
    <p:extLst>
      <p:ext uri="{BB962C8B-B14F-4D97-AF65-F5344CB8AC3E}">
        <p14:creationId xmlns:p14="http://schemas.microsoft.com/office/powerpoint/2010/main" val="4124610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6BEA7-1A4D-6ECC-51FB-F28D7DE08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459F1-4303-CA74-9E3E-9CE8A7878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Update: Limiting Salary Exchanges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0F5E05-F703-B49B-E867-087B9780B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424586"/>
            <a:ext cx="10653579" cy="4593828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Ad Hoc Exchange can no longer be used for soliciting information about salaries, benefits, or other financials </a:t>
            </a:r>
            <a:r>
              <a:rPr lang="en-US" dirty="0"/>
              <a:t>related to employment </a:t>
            </a:r>
            <a:r>
              <a:rPr lang="en-US" i="1" u="sng" dirty="0"/>
              <a:t>unless the information exchanged is publicly available</a:t>
            </a:r>
            <a:r>
              <a:rPr lang="en-US" u="sng" dirty="0"/>
              <a:t>.</a:t>
            </a:r>
          </a:p>
          <a:p>
            <a:r>
              <a:rPr lang="en-US" dirty="0"/>
              <a:t>Watch for communications in the coming months for updates on migration and stewardship of ad hoc requests that might include non-public information on salary, benefits, tuition, etc.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BF3B74-0878-F989-4888-060F02763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291" y="3827963"/>
            <a:ext cx="3237496" cy="231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71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F8F41-0887-C8A7-FE1D-CDD200306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Technology: </a:t>
            </a:r>
            <a:br>
              <a:rPr lang="en-US" dirty="0"/>
            </a:br>
            <a:r>
              <a:rPr lang="en-US" dirty="0"/>
              <a:t>Communication Enhancement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B09BE-CE6A-495C-5FB3-8032FD6DA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715532"/>
            <a:ext cx="10653579" cy="4984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new exchange process attempts to revitalize AAUDE’s exchange culture by:</a:t>
            </a:r>
          </a:p>
          <a:p>
            <a:r>
              <a:rPr lang="en-US" b="1" dirty="0"/>
              <a:t>Reducing the manual burden</a:t>
            </a:r>
            <a:r>
              <a:rPr lang="en-US" dirty="0"/>
              <a:t> associate with the current exchange process through exchange template format and data summaries.</a:t>
            </a:r>
            <a:endParaRPr lang="en-US" b="1" dirty="0"/>
          </a:p>
          <a:p>
            <a:r>
              <a:rPr lang="en-US" b="1" dirty="0"/>
              <a:t>Limiting sensitive and prohibited content </a:t>
            </a:r>
            <a:r>
              <a:rPr lang="en-US" dirty="0"/>
              <a:t>through distribution opt-out by category and limitation of exchange of salary and benefit information.</a:t>
            </a:r>
          </a:p>
          <a:p>
            <a:r>
              <a:rPr lang="en-US" b="1" dirty="0"/>
              <a:t>Providing on-demand response exports </a:t>
            </a:r>
            <a:r>
              <a:rPr lang="en-US" dirty="0"/>
              <a:t>with automatic masking of institutions that choose confidentiality.  Reponses are assumed to by non-confidential unless indicated in response.</a:t>
            </a:r>
          </a:p>
          <a:p>
            <a:r>
              <a:rPr lang="en-US" b="1" dirty="0"/>
              <a:t>Creating value statements </a:t>
            </a:r>
            <a:r>
              <a:rPr lang="en-US" dirty="0"/>
              <a:t>in the form of “elevator pitches” to help IT offices explain the exchange’s importance to outside units, which will be available on the ad-hoc request landing page.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584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CA6F80-D392-A64E-3CF8-F28F1CCE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09042-E9EE-1320-FCD2-5536E3AE1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9" y="548640"/>
            <a:ext cx="4779572" cy="2067705"/>
          </a:xfrm>
        </p:spPr>
        <p:txBody>
          <a:bodyPr anchor="t">
            <a:normAutofit/>
          </a:bodyPr>
          <a:lstStyle/>
          <a:p>
            <a:r>
              <a:rPr lang="en-US" dirty="0"/>
              <a:t>Council Request:</a:t>
            </a:r>
            <a:br>
              <a:rPr lang="en-US" dirty="0"/>
            </a:br>
            <a:r>
              <a:rPr lang="en-US" b="0" dirty="0"/>
              <a:t>Need for Change</a:t>
            </a:r>
          </a:p>
        </p:txBody>
      </p:sp>
      <p:pic>
        <p:nvPicPr>
          <p:cNvPr id="7" name="Graphic 6" descr="Downward trend">
            <a:extLst>
              <a:ext uri="{FF2B5EF4-FFF2-40B4-BE49-F238E27FC236}">
                <a16:creationId xmlns:a16="http://schemas.microsoft.com/office/drawing/2014/main" id="{384A1A51-CD65-A356-2AD3-0596A15A1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3262" y="1219197"/>
            <a:ext cx="5167483" cy="527124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46579-2282-141D-860D-4DAA5D614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572" y="548638"/>
            <a:ext cx="6438749" cy="6309362"/>
          </a:xfrm>
        </p:spPr>
        <p:txBody>
          <a:bodyPr anchor="t">
            <a:normAutofit fontScale="92500"/>
          </a:bodyPr>
          <a:lstStyle/>
          <a:p>
            <a:pPr lvl="0"/>
            <a:r>
              <a:rPr lang="en-US" sz="2200" b="1" dirty="0"/>
              <a:t>Core to Mission</a:t>
            </a:r>
            <a:r>
              <a:rPr lang="en-US" sz="2200" dirty="0"/>
              <a:t>: AAUDE is, by definition, a data exchange, and the ad hoc exchange is at the core of its mission.</a:t>
            </a:r>
            <a:endParaRPr lang="en-US" sz="2200" b="1" dirty="0"/>
          </a:p>
          <a:p>
            <a:pPr lvl="0"/>
            <a:r>
              <a:rPr lang="en-US" sz="2200" b="1" dirty="0"/>
              <a:t>Critical Utility:</a:t>
            </a:r>
            <a:r>
              <a:rPr lang="en-US" sz="2200" dirty="0"/>
              <a:t> Ad hoc requests are vital for peer benchmarking and institutional decision-making.</a:t>
            </a:r>
          </a:p>
          <a:p>
            <a:pPr lvl="0"/>
            <a:r>
              <a:rPr lang="en-US" sz="2200" b="1" dirty="0"/>
              <a:t>Declining Participation:</a:t>
            </a:r>
            <a:r>
              <a:rPr lang="en-US" sz="2200" dirty="0"/>
              <a:t> Despite the high value, participation has dropped in recent years.</a:t>
            </a:r>
          </a:p>
          <a:p>
            <a:pPr lvl="0"/>
            <a:r>
              <a:rPr lang="en-US" sz="2200" b="1" dirty="0"/>
              <a:t>Increasing Complexity:</a:t>
            </a:r>
            <a:r>
              <a:rPr lang="en-US" sz="2200" dirty="0"/>
              <a:t> Requests have become more complex, while existing processes remain manual and burdensome.</a:t>
            </a:r>
          </a:p>
          <a:p>
            <a:pPr lvl="0"/>
            <a:r>
              <a:rPr lang="en-US" sz="2200" b="1" dirty="0"/>
              <a:t>Sustainability Concerns:</a:t>
            </a:r>
            <a:r>
              <a:rPr lang="en-US" sz="2200" dirty="0"/>
              <a:t> Current workflows and communication are clunky, not standardized, and too laborious to be sustainable for IR offices.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88153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84BB8-DAFB-223E-2CE7-CCAEC8091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A82D8-2EEA-1E6A-EC42-B0DEA988F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 and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5BB4D-93DF-B178-AC73-28E1018A3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324834"/>
            <a:ext cx="10653579" cy="4984526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Please submit questions, requests, and suggestions to the </a:t>
            </a:r>
          </a:p>
          <a:p>
            <a:pPr marL="0" indent="0" algn="ctr">
              <a:buNone/>
            </a:pPr>
            <a:r>
              <a:rPr lang="en-US" dirty="0"/>
              <a:t>Ad Hoc Request Working Group using the link or QR code below: 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b="1" dirty="0">
              <a:hlinkClick r:id="rId2"/>
            </a:endParaRPr>
          </a:p>
          <a:p>
            <a:pPr marL="2338388" indent="0">
              <a:buNone/>
            </a:pPr>
            <a:r>
              <a:rPr lang="en-US" b="1" dirty="0">
                <a:hlinkClick r:id="rId2"/>
              </a:rPr>
              <a:t>ACCESS SURVEY HERE</a:t>
            </a:r>
            <a:r>
              <a:rPr lang="en-US" b="1" dirty="0"/>
              <a:t>                                                                                                  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Feedback will be accepted through May 31, 2026.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281992-869F-774E-3102-0E56D1481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099" y="3157408"/>
            <a:ext cx="2095792" cy="20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57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34C03-3EFB-46F2-27DB-55B7E83AB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68E8A-EAFC-75F5-4D16-85769FE62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9" y="548640"/>
            <a:ext cx="4779572" cy="2067705"/>
          </a:xfrm>
        </p:spPr>
        <p:txBody>
          <a:bodyPr anchor="t">
            <a:normAutofit/>
          </a:bodyPr>
          <a:lstStyle/>
          <a:p>
            <a:r>
              <a:rPr lang="en-US" dirty="0"/>
              <a:t>Decline in Use</a:t>
            </a:r>
          </a:p>
        </p:txBody>
      </p:sp>
      <p:pic>
        <p:nvPicPr>
          <p:cNvPr id="6" name="image2.png" descr="A close-up of a graph&#10;&#10;AI-generated content may be incorrect.">
            <a:extLst>
              <a:ext uri="{FF2B5EF4-FFF2-40B4-BE49-F238E27FC236}">
                <a16:creationId xmlns:a16="http://schemas.microsoft.com/office/drawing/2014/main" id="{ED23A0E3-22B8-38C7-461A-FD7F200ECD0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87420" y="1352912"/>
            <a:ext cx="11825286" cy="524510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104006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E02D8-02DC-8F33-471F-571C0F6CA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Group Scope &amp;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39FAC-17C9-86DB-4670-EF699B970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The Charge</a:t>
            </a:r>
            <a:endParaRPr lang="en-US" sz="2400" dirty="0">
              <a:solidFill>
                <a:srgbClr val="0070C0"/>
              </a:solidFill>
            </a:endParaRPr>
          </a:p>
          <a:p>
            <a:pPr lvl="0"/>
            <a:r>
              <a:rPr lang="en-US" b="1" dirty="0"/>
              <a:t>End-to-End Review:</a:t>
            </a:r>
            <a:r>
              <a:rPr lang="en-US" dirty="0"/>
              <a:t> Analyzed the entire process from request origination to summary archiving.</a:t>
            </a:r>
          </a:p>
          <a:p>
            <a:pPr lvl="0"/>
            <a:r>
              <a:rPr lang="en-US" b="1" dirty="0"/>
              <a:t>Member Feedback:</a:t>
            </a:r>
            <a:r>
              <a:rPr lang="en-US" dirty="0"/>
              <a:t> Gathered insights at the 2025 Annual Meeting and through individual conversations.</a:t>
            </a:r>
          </a:p>
          <a:p>
            <a:pPr lvl="0"/>
            <a:r>
              <a:rPr lang="en-US" b="1" dirty="0"/>
              <a:t>Benchmarking:</a:t>
            </a:r>
            <a:r>
              <a:rPr lang="en-US" dirty="0"/>
              <a:t> Evaluated practices of peer consortia like the Big Ten and G14.</a:t>
            </a:r>
          </a:p>
          <a:p>
            <a:pPr lvl="0"/>
            <a:r>
              <a:rPr lang="en-US" b="1" dirty="0"/>
              <a:t>Pain Point Identification:</a:t>
            </a:r>
            <a:r>
              <a:rPr lang="en-US" dirty="0"/>
              <a:t> Targeted inefficiencies in workload, compliance, and data interpretation.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766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1F116-9CEA-B038-C06F-8320AFF21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Group 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90050-5833-B3B2-D7EB-36379DA55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Linette Decarie, Boston U, </a:t>
            </a:r>
            <a:r>
              <a:rPr lang="en-US" sz="2400" i="1" dirty="0"/>
              <a:t>Committee Chair</a:t>
            </a:r>
            <a:endParaRPr lang="en-US" sz="2400" dirty="0"/>
          </a:p>
          <a:p>
            <a:r>
              <a:rPr lang="en-US" sz="2400" dirty="0"/>
              <a:t>Dave Becher, U Miami</a:t>
            </a:r>
          </a:p>
          <a:p>
            <a:r>
              <a:rPr lang="en-US" sz="2400" dirty="0"/>
              <a:t>Weini Chen, AAUDE</a:t>
            </a:r>
          </a:p>
          <a:p>
            <a:r>
              <a:rPr lang="en-US" sz="2400" dirty="0"/>
              <a:t>Mark Chimel, Carnegie Mellon U</a:t>
            </a:r>
          </a:p>
          <a:p>
            <a:r>
              <a:rPr lang="en-US" sz="2400" dirty="0"/>
              <a:t>Michele Matouka, U Michigan, </a:t>
            </a:r>
          </a:p>
          <a:p>
            <a:r>
              <a:rPr lang="en-US" sz="2400" dirty="0"/>
              <a:t>Chen Shen, Boston U</a:t>
            </a:r>
          </a:p>
          <a:p>
            <a:r>
              <a:rPr lang="en-US" sz="2400" dirty="0"/>
              <a:t>Christy Witt, Rice University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A35954-B626-2D53-DDB6-3FE29948374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155" y="3429000"/>
            <a:ext cx="3336071" cy="285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05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748C3-6174-19B5-9813-886A5A07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715532"/>
            <a:ext cx="11202835" cy="4739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Barriers to Engagement</a:t>
            </a:r>
            <a:endParaRPr lang="en-US" sz="2400" dirty="0">
              <a:solidFill>
                <a:srgbClr val="0070C0"/>
              </a:solidFill>
            </a:endParaRPr>
          </a:p>
          <a:p>
            <a:pPr lvl="0"/>
            <a:r>
              <a:rPr lang="en-US" b="1" dirty="0"/>
              <a:t>Process Burden:</a:t>
            </a:r>
            <a:r>
              <a:rPr lang="en-US" dirty="0"/>
              <a:t> Manual templates and formatting are perceived as "high effort, low benefit".</a:t>
            </a:r>
          </a:p>
          <a:p>
            <a:pPr lvl="0"/>
            <a:r>
              <a:rPr lang="en-US" b="1" dirty="0"/>
              <a:t>Searchability Issues:</a:t>
            </a:r>
            <a:r>
              <a:rPr lang="en-US" dirty="0"/>
              <a:t> Limited tagging (single category) makes it hard to find historical data.</a:t>
            </a:r>
          </a:p>
          <a:p>
            <a:pPr lvl="0"/>
            <a:r>
              <a:rPr lang="en-US" b="1" dirty="0"/>
              <a:t>Compliance Fears:</a:t>
            </a:r>
            <a:r>
              <a:rPr lang="en-US" dirty="0"/>
              <a:t> Concerns regarding sensitive data and appropriate use by General Counsels.</a:t>
            </a:r>
          </a:p>
          <a:p>
            <a:pPr lvl="0"/>
            <a:r>
              <a:rPr lang="en-US" b="1" dirty="0"/>
              <a:t>Format Inconsistency:</a:t>
            </a:r>
            <a:r>
              <a:rPr lang="en-US" dirty="0"/>
              <a:t> Mix of Word, Excel, and Qualtrics complicates data cleaning.</a:t>
            </a:r>
          </a:p>
          <a:p>
            <a:pPr lvl="0"/>
            <a:r>
              <a:rPr lang="en-US" b="1" dirty="0"/>
              <a:t>Steep Learning Curve:</a:t>
            </a:r>
            <a:r>
              <a:rPr lang="en-US" dirty="0"/>
              <a:t> New members struggle to onboard without specific training.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40214A-8ABF-1617-3785-5FFCF55E57F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5"/>
          <a:stretch>
            <a:fillRect/>
          </a:stretch>
        </p:blipFill>
        <p:spPr>
          <a:xfrm>
            <a:off x="254542" y="0"/>
            <a:ext cx="1629335" cy="15003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1C226B-8A90-C08F-D8E5-5DB8FCB11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788" y="548640"/>
            <a:ext cx="9688437" cy="1132258"/>
          </a:xfrm>
        </p:spPr>
        <p:txBody>
          <a:bodyPr/>
          <a:lstStyle/>
          <a:p>
            <a:r>
              <a:rPr lang="en-US" dirty="0"/>
              <a:t>Pain Points</a:t>
            </a:r>
          </a:p>
        </p:txBody>
      </p:sp>
    </p:spTree>
    <p:extLst>
      <p:ext uri="{BB962C8B-B14F-4D97-AF65-F5344CB8AC3E}">
        <p14:creationId xmlns:p14="http://schemas.microsoft.com/office/powerpoint/2010/main" val="3314208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A25C1-C4A1-57A0-D8A2-45D24779A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Recommendation: A Custom Web-Based Solution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3C198-43DD-83E5-9017-2B5229969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715531"/>
            <a:ext cx="11202835" cy="4954209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Moving Away from Manual Workflows</a:t>
            </a:r>
            <a:endParaRPr lang="en-US" sz="2400" dirty="0">
              <a:solidFill>
                <a:srgbClr val="0070C0"/>
              </a:solidFill>
            </a:endParaRPr>
          </a:p>
          <a:p>
            <a:pPr lvl="0"/>
            <a:r>
              <a:rPr lang="en-US" b="1" dirty="0"/>
              <a:t>The Goal:</a:t>
            </a:r>
            <a:r>
              <a:rPr lang="en-US" dirty="0"/>
              <a:t> A custom web application integrated with the AAUDE data warehouse.</a:t>
            </a:r>
          </a:p>
          <a:p>
            <a:pPr lvl="0"/>
            <a:r>
              <a:rPr lang="en-US" b="1" dirty="0"/>
              <a:t>Why Custom?</a:t>
            </a:r>
            <a:r>
              <a:rPr lang="en-US" dirty="0"/>
              <a:t> Avoids reliance on vendor-specific platforms (Qualtrics, Google) while allowing for specific AAUDE tailoring.</a:t>
            </a:r>
          </a:p>
          <a:p>
            <a:pPr lvl="0"/>
            <a:r>
              <a:rPr lang="en-US" b="1" dirty="0"/>
              <a:t>Key Design Pillars:</a:t>
            </a:r>
            <a:endParaRPr lang="en-US" dirty="0"/>
          </a:p>
          <a:p>
            <a:pPr lvl="1"/>
            <a:r>
              <a:rPr lang="en-US" b="1" dirty="0"/>
              <a:t>Accessibility: </a:t>
            </a:r>
            <a:r>
              <a:rPr lang="en-US" dirty="0"/>
              <a:t>Browser-based with MIT Kerberos Single Sign-On</a:t>
            </a:r>
            <a:endParaRPr lang="en-US" b="1" dirty="0"/>
          </a:p>
          <a:p>
            <a:pPr lvl="1"/>
            <a:r>
              <a:rPr lang="en-US" b="1" dirty="0"/>
              <a:t>Standardization:</a:t>
            </a:r>
            <a:r>
              <a:rPr lang="en-US" dirty="0"/>
              <a:t> Form-based submissions.</a:t>
            </a:r>
          </a:p>
          <a:p>
            <a:pPr lvl="1"/>
            <a:r>
              <a:rPr lang="en-US" b="1" dirty="0"/>
              <a:t>Automation:</a:t>
            </a:r>
            <a:r>
              <a:rPr lang="en-US" dirty="0"/>
              <a:t> Notifications, tracking, and real-time summaries.</a:t>
            </a:r>
          </a:p>
          <a:p>
            <a:pPr lvl="1"/>
            <a:r>
              <a:rPr lang="en-US" b="1" dirty="0"/>
              <a:t>Flexibility:</a:t>
            </a:r>
            <a:r>
              <a:rPr lang="en-US" dirty="0"/>
              <a:t> Multiple tags per request and audience filtering.</a:t>
            </a:r>
          </a:p>
          <a:p>
            <a:pPr lvl="1"/>
            <a:r>
              <a:rPr lang="en-US" b="1" dirty="0"/>
              <a:t>User-Friendly</a:t>
            </a:r>
            <a:r>
              <a:rPr lang="en-US" dirty="0"/>
              <a:t>: Save drafts, edit submitted data.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724803-CE8A-E392-9749-0CAE3E77A3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726" t="20606" r="16821" b="8717"/>
          <a:stretch>
            <a:fillRect/>
          </a:stretch>
        </p:blipFill>
        <p:spPr>
          <a:xfrm>
            <a:off x="8079971" y="3429000"/>
            <a:ext cx="2842953" cy="302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89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A3B7B-733B-32BF-AEB8-29B6D39D0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 Hoc Summary Application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E346B4-520A-F9E8-6916-529D6665E9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648" y="1114769"/>
            <a:ext cx="11237844" cy="5435884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D969817D-626F-7B56-A0A1-F07E5A2DA606}"/>
              </a:ext>
            </a:extLst>
          </p:cNvPr>
          <p:cNvSpPr/>
          <p:nvPr/>
        </p:nvSpPr>
        <p:spPr>
          <a:xfrm>
            <a:off x="1229404" y="3869167"/>
            <a:ext cx="2229414" cy="892128"/>
          </a:xfrm>
          <a:prstGeom prst="wedgeRectCallout">
            <a:avLst>
              <a:gd name="adj1" fmla="val -41691"/>
              <a:gd name="adj2" fmla="val -79480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Access to legacy query library is maintained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1079F39B-148E-D22D-DD74-430057B90E91}"/>
              </a:ext>
            </a:extLst>
          </p:cNvPr>
          <p:cNvSpPr/>
          <p:nvPr/>
        </p:nvSpPr>
        <p:spPr>
          <a:xfrm>
            <a:off x="5425241" y="4572063"/>
            <a:ext cx="2229414" cy="2018562"/>
          </a:xfrm>
          <a:prstGeom prst="wedgeRectCallout">
            <a:avLst>
              <a:gd name="adj1" fmla="val -25047"/>
              <a:gd name="adj2" fmla="val -85422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New queries will be searchable in data warehouse, and summary results can be downloaded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216DE1AC-AAD4-B93A-B7A3-3FE95DFA29B0}"/>
              </a:ext>
            </a:extLst>
          </p:cNvPr>
          <p:cNvSpPr/>
          <p:nvPr/>
        </p:nvSpPr>
        <p:spPr>
          <a:xfrm>
            <a:off x="7905860" y="403869"/>
            <a:ext cx="2229414" cy="892128"/>
          </a:xfrm>
          <a:prstGeom prst="wedgeRectCallout">
            <a:avLst>
              <a:gd name="adj1" fmla="val 45689"/>
              <a:gd name="adj2" fmla="val 86891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New queries will be searchable in data warehouse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13E32692-5234-4755-7B43-A077861994FB}"/>
              </a:ext>
            </a:extLst>
          </p:cNvPr>
          <p:cNvSpPr/>
          <p:nvPr/>
        </p:nvSpPr>
        <p:spPr>
          <a:xfrm>
            <a:off x="8424307" y="5473148"/>
            <a:ext cx="2229414" cy="1157449"/>
          </a:xfrm>
          <a:prstGeom prst="wedgeRectCallout">
            <a:avLst>
              <a:gd name="adj1" fmla="val 35584"/>
              <a:gd name="adj2" fmla="val -96672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Opt</a:t>
            </a:r>
            <a:r>
              <a:rPr lang="en-US" dirty="0">
                <a:solidFill>
                  <a:schemeClr val="tx1"/>
                </a:solidFill>
              </a:rPr>
              <a:t> out of receipt of requests based on topical category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8C8A9DA8-6047-58D5-02E7-44F5A04D86C0}"/>
              </a:ext>
            </a:extLst>
          </p:cNvPr>
          <p:cNvSpPr/>
          <p:nvPr/>
        </p:nvSpPr>
        <p:spPr>
          <a:xfrm>
            <a:off x="3842545" y="4572063"/>
            <a:ext cx="1445072" cy="2018562"/>
          </a:xfrm>
          <a:prstGeom prst="wedgeRectCallout">
            <a:avLst>
              <a:gd name="adj1" fmla="val -80165"/>
              <a:gd name="adj2" fmla="val -7758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Creating, distributing, and uploading summaries will be obsolete </a:t>
            </a:r>
          </a:p>
        </p:txBody>
      </p:sp>
    </p:spTree>
    <p:extLst>
      <p:ext uri="{BB962C8B-B14F-4D97-AF65-F5344CB8AC3E}">
        <p14:creationId xmlns:p14="http://schemas.microsoft.com/office/powerpoint/2010/main" val="2151922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390B80-DAB5-2144-6F47-1E6C0C975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29" y="1165668"/>
            <a:ext cx="9283502" cy="53404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B2D21A-ABC6-F63A-99BA-457E498EA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Demonstration: Request Metadata</a:t>
            </a:r>
          </a:p>
        </p:txBody>
      </p: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F53818D7-1ECC-2461-9319-7190C3BD777D}"/>
              </a:ext>
            </a:extLst>
          </p:cNvPr>
          <p:cNvSpPr/>
          <p:nvPr/>
        </p:nvSpPr>
        <p:spPr>
          <a:xfrm>
            <a:off x="10053536" y="2314899"/>
            <a:ext cx="1953491" cy="629355"/>
          </a:xfrm>
          <a:prstGeom prst="wedgeRectCallout">
            <a:avLst>
              <a:gd name="adj1" fmla="val -67144"/>
              <a:gd name="adj2" fmla="val 23859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Institution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drop-down</a:t>
            </a:r>
          </a:p>
        </p:txBody>
      </p:sp>
      <p:sp>
        <p:nvSpPr>
          <p:cNvPr id="28" name="Speech Bubble: Rectangle 27">
            <a:extLst>
              <a:ext uri="{FF2B5EF4-FFF2-40B4-BE49-F238E27FC236}">
                <a16:creationId xmlns:a16="http://schemas.microsoft.com/office/drawing/2014/main" id="{B1306C96-5DEB-BBA0-9F53-3B23C80F40F0}"/>
              </a:ext>
            </a:extLst>
          </p:cNvPr>
          <p:cNvSpPr/>
          <p:nvPr/>
        </p:nvSpPr>
        <p:spPr>
          <a:xfrm>
            <a:off x="10053536" y="3264972"/>
            <a:ext cx="1953491" cy="869282"/>
          </a:xfrm>
          <a:prstGeom prst="wedgeRectCallout">
            <a:avLst>
              <a:gd name="adj1" fmla="val -70952"/>
              <a:gd name="adj2" fmla="val 43465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Request description fields</a:t>
            </a:r>
          </a:p>
        </p:txBody>
      </p:sp>
      <p:sp>
        <p:nvSpPr>
          <p:cNvPr id="29" name="Speech Bubble: Rectangle 28">
            <a:extLst>
              <a:ext uri="{FF2B5EF4-FFF2-40B4-BE49-F238E27FC236}">
                <a16:creationId xmlns:a16="http://schemas.microsoft.com/office/drawing/2014/main" id="{84D9DB8B-3EF0-EE4B-7101-241803BAA9A0}"/>
              </a:ext>
            </a:extLst>
          </p:cNvPr>
          <p:cNvSpPr/>
          <p:nvPr/>
        </p:nvSpPr>
        <p:spPr>
          <a:xfrm>
            <a:off x="10053536" y="4370529"/>
            <a:ext cx="1953491" cy="869282"/>
          </a:xfrm>
          <a:prstGeom prst="wedgeRectCallout">
            <a:avLst>
              <a:gd name="adj1" fmla="val -68638"/>
              <a:gd name="adj2" fmla="val 32811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Multiple tagging option</a:t>
            </a:r>
          </a:p>
        </p:txBody>
      </p:sp>
      <p:sp>
        <p:nvSpPr>
          <p:cNvPr id="30" name="Speech Bubble: Rectangle 29">
            <a:extLst>
              <a:ext uri="{FF2B5EF4-FFF2-40B4-BE49-F238E27FC236}">
                <a16:creationId xmlns:a16="http://schemas.microsoft.com/office/drawing/2014/main" id="{FAB816E6-AA41-6910-9CC7-DDCC145711FC}"/>
              </a:ext>
            </a:extLst>
          </p:cNvPr>
          <p:cNvSpPr/>
          <p:nvPr/>
        </p:nvSpPr>
        <p:spPr>
          <a:xfrm>
            <a:off x="10053535" y="5560707"/>
            <a:ext cx="1953491" cy="869282"/>
          </a:xfrm>
          <a:prstGeom prst="wedgeRectCallout">
            <a:avLst>
              <a:gd name="adj1" fmla="val -69136"/>
              <a:gd name="adj2" fmla="val -8593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Audience Selection</a:t>
            </a:r>
          </a:p>
        </p:txBody>
      </p:sp>
    </p:spTree>
    <p:extLst>
      <p:ext uri="{BB962C8B-B14F-4D97-AF65-F5344CB8AC3E}">
        <p14:creationId xmlns:p14="http://schemas.microsoft.com/office/powerpoint/2010/main" val="2614327401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1394</Words>
  <Application>Microsoft Macintosh PowerPoint</Application>
  <PresentationFormat>Widescreen</PresentationFormat>
  <Paragraphs>174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Neue Haas Grotesk Text Pro</vt:lpstr>
      <vt:lpstr>VanillaVTI</vt:lpstr>
      <vt:lpstr>Revitalizing the AAUDE  Ad Hoc Data Exchange</vt:lpstr>
      <vt:lpstr>Council Request: Need for Change</vt:lpstr>
      <vt:lpstr>Decline in Use</vt:lpstr>
      <vt:lpstr>Working Group Scope &amp; Methodology</vt:lpstr>
      <vt:lpstr>Working Group Composition</vt:lpstr>
      <vt:lpstr>Pain Points</vt:lpstr>
      <vt:lpstr>Recommendation: A Custom Web-Based Solution </vt:lpstr>
      <vt:lpstr>Ad Hoc Summary Application</vt:lpstr>
      <vt:lpstr>Demonstration: Request Metadata</vt:lpstr>
      <vt:lpstr>Category Tags</vt:lpstr>
      <vt:lpstr>Category Tags</vt:lpstr>
      <vt:lpstr>Demonstration: Question Form</vt:lpstr>
      <vt:lpstr>Demonstration: Request Email Notification</vt:lpstr>
      <vt:lpstr>Demonstration: View Request and Responses</vt:lpstr>
      <vt:lpstr>Demonstration: Respond to a Request</vt:lpstr>
      <vt:lpstr>Demonstration: Request Library</vt:lpstr>
      <vt:lpstr>Demonstration:  Query Opt Out</vt:lpstr>
      <vt:lpstr>Process Update: Limiting Salary Exchanges</vt:lpstr>
      <vt:lpstr>Beyond Technology:  Communication Enhancement</vt:lpstr>
      <vt:lpstr>Suggestions and Feedback</vt:lpstr>
    </vt:vector>
  </TitlesOfParts>
  <Company>Boston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Decarie, Linette</dc:creator>
  <cp:lastModifiedBy>Weini Chen</cp:lastModifiedBy>
  <cp:revision>20</cp:revision>
  <dcterms:created xsi:type="dcterms:W3CDTF">2026-04-14T12:45:13Z</dcterms:created>
  <dcterms:modified xsi:type="dcterms:W3CDTF">2026-05-04T18:04:27Z</dcterms:modified>
</cp:coreProperties>
</file>