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372" r:id="rId2"/>
    <p:sldId id="390" r:id="rId3"/>
    <p:sldId id="257" r:id="rId4"/>
    <p:sldId id="384" r:id="rId5"/>
    <p:sldId id="385" r:id="rId6"/>
    <p:sldId id="386" r:id="rId7"/>
    <p:sldId id="262" r:id="rId8"/>
    <p:sldId id="387" r:id="rId9"/>
    <p:sldId id="388" r:id="rId10"/>
    <p:sldId id="393" r:id="rId11"/>
    <p:sldId id="394" r:id="rId12"/>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D2C"/>
    <a:srgbClr val="00AFC9"/>
    <a:srgbClr val="0082BD"/>
    <a:srgbClr val="F0AB00"/>
    <a:srgbClr val="00000F"/>
    <a:srgbClr val="D462AD"/>
    <a:srgbClr val="7C109A"/>
    <a:srgbClr val="6AA2B8"/>
    <a:srgbClr val="00639E"/>
    <a:srgbClr val="7A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23"/>
    <p:restoredTop sz="82809" autoAdjust="0"/>
  </p:normalViewPr>
  <p:slideViewPr>
    <p:cSldViewPr snapToGrid="0" snapToObjects="1">
      <p:cViewPr varScale="1">
        <p:scale>
          <a:sx n="77" d="100"/>
          <a:sy n="77" d="100"/>
        </p:scale>
        <p:origin x="18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F31FE2-82B9-4A90-A131-ACFA02E51A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81AFA93-19B2-48CA-9E4D-104CDE4124CE}">
      <dgm:prSet/>
      <dgm:spPr/>
      <dgm:t>
        <a:bodyPr/>
        <a:lstStyle/>
        <a:p>
          <a:r>
            <a:rPr lang="en-US"/>
            <a:t>Assistant SME: Ryan Hoadwonic (UC Irvine)</a:t>
          </a:r>
        </a:p>
      </dgm:t>
    </dgm:pt>
    <dgm:pt modelId="{41A66EDC-6A19-4EF3-BD7F-17981466FA02}" type="parTrans" cxnId="{F7480031-FC1A-4C01-8AA0-66920EE5926C}">
      <dgm:prSet/>
      <dgm:spPr/>
      <dgm:t>
        <a:bodyPr/>
        <a:lstStyle/>
        <a:p>
          <a:endParaRPr lang="en-US"/>
        </a:p>
      </dgm:t>
    </dgm:pt>
    <dgm:pt modelId="{6F70C96A-697E-4748-9AC8-6D8112E7B8B5}" type="sibTrans" cxnId="{F7480031-FC1A-4C01-8AA0-66920EE5926C}">
      <dgm:prSet/>
      <dgm:spPr/>
      <dgm:t>
        <a:bodyPr/>
        <a:lstStyle/>
        <a:p>
          <a:endParaRPr lang="en-US"/>
        </a:p>
      </dgm:t>
    </dgm:pt>
    <dgm:pt modelId="{473C459E-C7BE-449B-90C7-CF9BECA21494}">
      <dgm:prSet/>
      <dgm:spPr/>
      <dgm:t>
        <a:bodyPr/>
        <a:lstStyle/>
        <a:p>
          <a:r>
            <a:rPr lang="en-US"/>
            <a:t>Analyst: Maggie Fiock (Wash U St. Louis)</a:t>
          </a:r>
        </a:p>
      </dgm:t>
    </dgm:pt>
    <dgm:pt modelId="{41EE267C-47BD-44AB-A516-B5F9A7665A99}" type="parTrans" cxnId="{A97CD3E3-FDD4-4CDF-A334-8FA88F255999}">
      <dgm:prSet/>
      <dgm:spPr/>
      <dgm:t>
        <a:bodyPr/>
        <a:lstStyle/>
        <a:p>
          <a:endParaRPr lang="en-US"/>
        </a:p>
      </dgm:t>
    </dgm:pt>
    <dgm:pt modelId="{80542F72-1707-4A9B-828C-B2719441AC44}" type="sibTrans" cxnId="{A97CD3E3-FDD4-4CDF-A334-8FA88F255999}">
      <dgm:prSet/>
      <dgm:spPr/>
      <dgm:t>
        <a:bodyPr/>
        <a:lstStyle/>
        <a:p>
          <a:endParaRPr lang="en-US"/>
        </a:p>
      </dgm:t>
    </dgm:pt>
    <dgm:pt modelId="{A085539F-5035-4065-A352-9C5D6993887F}">
      <dgm:prSet/>
      <dgm:spPr/>
      <dgm:t>
        <a:bodyPr/>
        <a:lstStyle/>
        <a:p>
          <a:r>
            <a:rPr lang="en-US" dirty="0"/>
            <a:t>…and me (Preston Reed, UC Irvine)</a:t>
          </a:r>
        </a:p>
      </dgm:t>
    </dgm:pt>
    <dgm:pt modelId="{9D01AA19-8FF3-452E-95D5-FAA48D3CA219}" type="parTrans" cxnId="{11F6B949-EFEF-4C0A-9118-5A41CC2553B9}">
      <dgm:prSet/>
      <dgm:spPr/>
      <dgm:t>
        <a:bodyPr/>
        <a:lstStyle/>
        <a:p>
          <a:endParaRPr lang="en-US"/>
        </a:p>
      </dgm:t>
    </dgm:pt>
    <dgm:pt modelId="{BA6EA403-0D85-47D7-BA12-034218CD9528}" type="sibTrans" cxnId="{11F6B949-EFEF-4C0A-9118-5A41CC2553B9}">
      <dgm:prSet/>
      <dgm:spPr/>
      <dgm:t>
        <a:bodyPr/>
        <a:lstStyle/>
        <a:p>
          <a:endParaRPr lang="en-US"/>
        </a:p>
      </dgm:t>
    </dgm:pt>
    <dgm:pt modelId="{9D682B34-CC22-4948-805C-8FE7B3B8B970}" type="pres">
      <dgm:prSet presAssocID="{A7F31FE2-82B9-4A90-A131-ACFA02E51AF9}" presName="linear" presStyleCnt="0">
        <dgm:presLayoutVars>
          <dgm:animLvl val="lvl"/>
          <dgm:resizeHandles val="exact"/>
        </dgm:presLayoutVars>
      </dgm:prSet>
      <dgm:spPr/>
    </dgm:pt>
    <dgm:pt modelId="{17A2F490-60BD-489E-A5F6-B5D6D4754AED}" type="pres">
      <dgm:prSet presAssocID="{D81AFA93-19B2-48CA-9E4D-104CDE4124CE}" presName="parentText" presStyleLbl="node1" presStyleIdx="0" presStyleCnt="3">
        <dgm:presLayoutVars>
          <dgm:chMax val="0"/>
          <dgm:bulletEnabled val="1"/>
        </dgm:presLayoutVars>
      </dgm:prSet>
      <dgm:spPr/>
    </dgm:pt>
    <dgm:pt modelId="{5423F304-75D6-4705-B415-E6ED3CA474ED}" type="pres">
      <dgm:prSet presAssocID="{6F70C96A-697E-4748-9AC8-6D8112E7B8B5}" presName="spacer" presStyleCnt="0"/>
      <dgm:spPr/>
    </dgm:pt>
    <dgm:pt modelId="{107CF8B1-7D90-45DD-BEE1-9351C83D9445}" type="pres">
      <dgm:prSet presAssocID="{473C459E-C7BE-449B-90C7-CF9BECA21494}" presName="parentText" presStyleLbl="node1" presStyleIdx="1" presStyleCnt="3">
        <dgm:presLayoutVars>
          <dgm:chMax val="0"/>
          <dgm:bulletEnabled val="1"/>
        </dgm:presLayoutVars>
      </dgm:prSet>
      <dgm:spPr/>
    </dgm:pt>
    <dgm:pt modelId="{D6A64380-C657-46F1-B73D-A3AB1FC3B69D}" type="pres">
      <dgm:prSet presAssocID="{80542F72-1707-4A9B-828C-B2719441AC44}" presName="spacer" presStyleCnt="0"/>
      <dgm:spPr/>
    </dgm:pt>
    <dgm:pt modelId="{A425D6A3-53D1-44ED-9B79-3C2B44862AFC}" type="pres">
      <dgm:prSet presAssocID="{A085539F-5035-4065-A352-9C5D6993887F}" presName="parentText" presStyleLbl="node1" presStyleIdx="2" presStyleCnt="3">
        <dgm:presLayoutVars>
          <dgm:chMax val="0"/>
          <dgm:bulletEnabled val="1"/>
        </dgm:presLayoutVars>
      </dgm:prSet>
      <dgm:spPr/>
    </dgm:pt>
  </dgm:ptLst>
  <dgm:cxnLst>
    <dgm:cxn modelId="{826D330B-BC71-48DC-9FE4-E4D940D7F345}" type="presOf" srcId="{473C459E-C7BE-449B-90C7-CF9BECA21494}" destId="{107CF8B1-7D90-45DD-BEE1-9351C83D9445}" srcOrd="0" destOrd="0" presId="urn:microsoft.com/office/officeart/2005/8/layout/vList2"/>
    <dgm:cxn modelId="{C0A89A27-A67C-4DD4-92AE-7A84D4B9EAD3}" type="presOf" srcId="{A085539F-5035-4065-A352-9C5D6993887F}" destId="{A425D6A3-53D1-44ED-9B79-3C2B44862AFC}" srcOrd="0" destOrd="0" presId="urn:microsoft.com/office/officeart/2005/8/layout/vList2"/>
    <dgm:cxn modelId="{73BFEC2A-3F4F-486F-9ECC-564C93C49C82}" type="presOf" srcId="{D81AFA93-19B2-48CA-9E4D-104CDE4124CE}" destId="{17A2F490-60BD-489E-A5F6-B5D6D4754AED}" srcOrd="0" destOrd="0" presId="urn:microsoft.com/office/officeart/2005/8/layout/vList2"/>
    <dgm:cxn modelId="{F7480031-FC1A-4C01-8AA0-66920EE5926C}" srcId="{A7F31FE2-82B9-4A90-A131-ACFA02E51AF9}" destId="{D81AFA93-19B2-48CA-9E4D-104CDE4124CE}" srcOrd="0" destOrd="0" parTransId="{41A66EDC-6A19-4EF3-BD7F-17981466FA02}" sibTransId="{6F70C96A-697E-4748-9AC8-6D8112E7B8B5}"/>
    <dgm:cxn modelId="{11F6B949-EFEF-4C0A-9118-5A41CC2553B9}" srcId="{A7F31FE2-82B9-4A90-A131-ACFA02E51AF9}" destId="{A085539F-5035-4065-A352-9C5D6993887F}" srcOrd="2" destOrd="0" parTransId="{9D01AA19-8FF3-452E-95D5-FAA48D3CA219}" sibTransId="{BA6EA403-0D85-47D7-BA12-034218CD9528}"/>
    <dgm:cxn modelId="{D367CFCA-B258-4ED2-B5E0-3071B9762B87}" type="presOf" srcId="{A7F31FE2-82B9-4A90-A131-ACFA02E51AF9}" destId="{9D682B34-CC22-4948-805C-8FE7B3B8B970}" srcOrd="0" destOrd="0" presId="urn:microsoft.com/office/officeart/2005/8/layout/vList2"/>
    <dgm:cxn modelId="{A97CD3E3-FDD4-4CDF-A334-8FA88F255999}" srcId="{A7F31FE2-82B9-4A90-A131-ACFA02E51AF9}" destId="{473C459E-C7BE-449B-90C7-CF9BECA21494}" srcOrd="1" destOrd="0" parTransId="{41EE267C-47BD-44AB-A516-B5F9A7665A99}" sibTransId="{80542F72-1707-4A9B-828C-B2719441AC44}"/>
    <dgm:cxn modelId="{9FD38B5D-7583-4225-9BC9-B2A5666FA5B7}" type="presParOf" srcId="{9D682B34-CC22-4948-805C-8FE7B3B8B970}" destId="{17A2F490-60BD-489E-A5F6-B5D6D4754AED}" srcOrd="0" destOrd="0" presId="urn:microsoft.com/office/officeart/2005/8/layout/vList2"/>
    <dgm:cxn modelId="{DE9BBE8F-CDC7-4C35-832A-D643E1893FB7}" type="presParOf" srcId="{9D682B34-CC22-4948-805C-8FE7B3B8B970}" destId="{5423F304-75D6-4705-B415-E6ED3CA474ED}" srcOrd="1" destOrd="0" presId="urn:microsoft.com/office/officeart/2005/8/layout/vList2"/>
    <dgm:cxn modelId="{25D3930B-603F-4449-85BC-4EC3FBD372F6}" type="presParOf" srcId="{9D682B34-CC22-4948-805C-8FE7B3B8B970}" destId="{107CF8B1-7D90-45DD-BEE1-9351C83D9445}" srcOrd="2" destOrd="0" presId="urn:microsoft.com/office/officeart/2005/8/layout/vList2"/>
    <dgm:cxn modelId="{1DCF4125-4D77-4313-A976-F53DE1BDB966}" type="presParOf" srcId="{9D682B34-CC22-4948-805C-8FE7B3B8B970}" destId="{D6A64380-C657-46F1-B73D-A3AB1FC3B69D}" srcOrd="3" destOrd="0" presId="urn:microsoft.com/office/officeart/2005/8/layout/vList2"/>
    <dgm:cxn modelId="{8D6B683B-4EC8-4625-869A-DF2B921ED873}" type="presParOf" srcId="{9D682B34-CC22-4948-805C-8FE7B3B8B970}" destId="{A425D6A3-53D1-44ED-9B79-3C2B44862AFC}"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2F490-60BD-489E-A5F6-B5D6D4754AED}">
      <dsp:nvSpPr>
        <dsp:cNvPr id="0" name=""/>
        <dsp:cNvSpPr/>
      </dsp:nvSpPr>
      <dsp:spPr>
        <a:xfrm>
          <a:off x="0" y="37743"/>
          <a:ext cx="8908998" cy="1630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Assistant SME: Ryan Hoadwonic (UC Irvine)</a:t>
          </a:r>
        </a:p>
      </dsp:txBody>
      <dsp:txXfrm>
        <a:off x="79618" y="117361"/>
        <a:ext cx="8749762" cy="1471744"/>
      </dsp:txXfrm>
    </dsp:sp>
    <dsp:sp modelId="{107CF8B1-7D90-45DD-BEE1-9351C83D9445}">
      <dsp:nvSpPr>
        <dsp:cNvPr id="0" name=""/>
        <dsp:cNvSpPr/>
      </dsp:nvSpPr>
      <dsp:spPr>
        <a:xfrm>
          <a:off x="0" y="1786803"/>
          <a:ext cx="8908998" cy="1630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Analyst: Maggie Fiock (Wash U St. Louis)</a:t>
          </a:r>
        </a:p>
      </dsp:txBody>
      <dsp:txXfrm>
        <a:off x="79618" y="1866421"/>
        <a:ext cx="8749762" cy="1471744"/>
      </dsp:txXfrm>
    </dsp:sp>
    <dsp:sp modelId="{A425D6A3-53D1-44ED-9B79-3C2B44862AFC}">
      <dsp:nvSpPr>
        <dsp:cNvPr id="0" name=""/>
        <dsp:cNvSpPr/>
      </dsp:nvSpPr>
      <dsp:spPr>
        <a:xfrm>
          <a:off x="0" y="3535863"/>
          <a:ext cx="8908998" cy="1630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…and me (Preston Reed, UC Irvine)</a:t>
          </a:r>
        </a:p>
      </dsp:txBody>
      <dsp:txXfrm>
        <a:off x="79618" y="3615481"/>
        <a:ext cx="8749762" cy="14717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D0B8E-00E8-2249-932C-795B6ED97F8C}"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859BC-FF74-F045-A73B-09FDCDB33D97}" type="slidenum">
              <a:rPr lang="en-US" smtClean="0"/>
              <a:t>‹#›</a:t>
            </a:fld>
            <a:endParaRPr lang="en-US"/>
          </a:p>
        </p:txBody>
      </p:sp>
    </p:spTree>
    <p:extLst>
      <p:ext uri="{BB962C8B-B14F-4D97-AF65-F5344CB8AC3E}">
        <p14:creationId xmlns:p14="http://schemas.microsoft.com/office/powerpoint/2010/main" val="3974174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FCCDC1-9B91-E74D-8ADC-1BE770758B4D}" type="slidenum">
              <a:rPr lang="en-US" smtClean="0"/>
              <a:t>1</a:t>
            </a:fld>
            <a:endParaRPr lang="en-US"/>
          </a:p>
        </p:txBody>
      </p:sp>
    </p:spTree>
    <p:extLst>
      <p:ext uri="{BB962C8B-B14F-4D97-AF65-F5344CB8AC3E}">
        <p14:creationId xmlns:p14="http://schemas.microsoft.com/office/powerpoint/2010/main" val="971679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staff at AAUDE handle the heavy lifting (Huey), and Mark Hanson with COFHE</a:t>
            </a:r>
          </a:p>
        </p:txBody>
      </p:sp>
      <p:sp>
        <p:nvSpPr>
          <p:cNvPr id="4" name="Slide Number Placeholder 3"/>
          <p:cNvSpPr>
            <a:spLocks noGrp="1"/>
          </p:cNvSpPr>
          <p:nvPr>
            <p:ph type="sldNum" sz="quarter" idx="5"/>
          </p:nvPr>
        </p:nvSpPr>
        <p:spPr/>
        <p:txBody>
          <a:bodyPr/>
          <a:lstStyle/>
          <a:p>
            <a:fld id="{2B7859BC-FF74-F045-A73B-09FDCDB33D97}" type="slidenum">
              <a:rPr lang="en-US" smtClean="0"/>
              <a:t>2</a:t>
            </a:fld>
            <a:endParaRPr lang="en-US"/>
          </a:p>
        </p:txBody>
      </p:sp>
    </p:spTree>
    <p:extLst>
      <p:ext uri="{BB962C8B-B14F-4D97-AF65-F5344CB8AC3E}">
        <p14:creationId xmlns:p14="http://schemas.microsoft.com/office/powerpoint/2010/main" val="94336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Started in the Obama administration in 2015. I lucked into becoming the SME when I emailed Huey with a question related to AY vs. Calendar year and was then volunteered to be the SME </a:t>
            </a:r>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2B7859BC-FF74-F045-A73B-09FDCDB33D97}" type="slidenum">
              <a:rPr lang="en-US" smtClean="0"/>
              <a:t>4</a:t>
            </a:fld>
            <a:endParaRPr lang="en-US"/>
          </a:p>
        </p:txBody>
      </p:sp>
    </p:spTree>
    <p:extLst>
      <p:ext uri="{BB962C8B-B14F-4D97-AF65-F5344CB8AC3E}">
        <p14:creationId xmlns:p14="http://schemas.microsoft.com/office/powerpoint/2010/main" val="322180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IPEDS (Enrollment, retention, grad rate etc.)</a:t>
            </a:r>
          </a:p>
          <a:p>
            <a:r>
              <a:rPr lang="en-US" dirty="0">
                <a:latin typeface="Arial" panose="020B0604020202020204" pitchFamily="34" charset="0"/>
                <a:cs typeface="Arial" panose="020B0604020202020204" pitchFamily="34" charset="0"/>
              </a:rPr>
              <a:t>National Student Loan Data System (Debt) </a:t>
            </a:r>
          </a:p>
          <a:p>
            <a:r>
              <a:rPr lang="en-US" dirty="0">
                <a:latin typeface="Arial" panose="020B0604020202020204" pitchFamily="34" charset="0"/>
                <a:cs typeface="Arial" panose="020B0604020202020204" pitchFamily="34" charset="0"/>
              </a:rPr>
              <a:t>US Treasury tax records (Earnings)</a:t>
            </a:r>
          </a:p>
          <a:p>
            <a:pPr lvl="1"/>
            <a:r>
              <a:rPr lang="en-US" dirty="0">
                <a:latin typeface="Arial" panose="020B0604020202020204" pitchFamily="34" charset="0"/>
                <a:cs typeface="Arial" panose="020B0604020202020204" pitchFamily="34" charset="0"/>
              </a:rPr>
              <a:t>Because the population is sourced from NSLDS, limits to only those who received Title IV aid</a:t>
            </a:r>
          </a:p>
          <a:p>
            <a:pPr lvl="1"/>
            <a:r>
              <a:rPr lang="en-US" dirty="0">
                <a:latin typeface="Arial" panose="020B0604020202020204" pitchFamily="34" charset="0"/>
                <a:cs typeface="Arial" panose="020B0604020202020204" pitchFamily="34" charset="0"/>
              </a:rPr>
              <a:t>Debt and earnings for “__ years” after completion</a:t>
            </a:r>
          </a:p>
          <a:p>
            <a:pPr lvl="2"/>
            <a:r>
              <a:rPr lang="en-US" dirty="0">
                <a:latin typeface="Arial" panose="020B0604020202020204" pitchFamily="34" charset="0"/>
                <a:cs typeface="Arial" panose="020B0604020202020204" pitchFamily="34" charset="0"/>
              </a:rPr>
              <a:t>based on separation, not necessarily graduation</a:t>
            </a:r>
          </a:p>
          <a:p>
            <a:endParaRPr lang="en-US" dirty="0"/>
          </a:p>
        </p:txBody>
      </p:sp>
      <p:sp>
        <p:nvSpPr>
          <p:cNvPr id="4" name="Slide Number Placeholder 3"/>
          <p:cNvSpPr>
            <a:spLocks noGrp="1"/>
          </p:cNvSpPr>
          <p:nvPr>
            <p:ph type="sldNum" sz="quarter" idx="5"/>
          </p:nvPr>
        </p:nvSpPr>
        <p:spPr/>
        <p:txBody>
          <a:bodyPr/>
          <a:lstStyle/>
          <a:p>
            <a:fld id="{2B7859BC-FF74-F045-A73B-09FDCDB33D97}" type="slidenum">
              <a:rPr lang="en-US" smtClean="0"/>
              <a:t>5</a:t>
            </a:fld>
            <a:endParaRPr lang="en-US"/>
          </a:p>
        </p:txBody>
      </p:sp>
    </p:spTree>
    <p:extLst>
      <p:ext uri="{BB962C8B-B14F-4D97-AF65-F5344CB8AC3E}">
        <p14:creationId xmlns:p14="http://schemas.microsoft.com/office/powerpoint/2010/main" val="756246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7F56C-0B3D-1568-21D9-0927FCD820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C2AA9-41D2-D0E8-5414-C91ACA959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C8DFE-72BB-7FCB-C49D-77C1B71DFE15}"/>
              </a:ext>
            </a:extLst>
          </p:cNvPr>
          <p:cNvSpPr>
            <a:spLocks noGrp="1"/>
          </p:cNvSpPr>
          <p:nvPr>
            <p:ph type="body" idx="1"/>
          </p:nvPr>
        </p:nvSpPr>
        <p:spPr/>
        <p:txBody>
          <a:bodyPr/>
          <a:lstStyle/>
          <a:p>
            <a:r>
              <a:rPr lang="en-US" b="1" dirty="0"/>
              <a:t>Responding to Calls for Accountability:</a:t>
            </a:r>
            <a:r>
              <a:rPr lang="en-US" dirty="0"/>
              <a:t> The creation of the College Scorecard was also a response to growing calls for greater accountability from higher education institutions regarding their costs and the outcomes they provide for students.</a:t>
            </a:r>
          </a:p>
          <a:p>
            <a:r>
              <a:rPr lang="en-US" b="1" dirty="0"/>
              <a:t>Empowering Students and Families:</a:t>
            </a:r>
            <a:r>
              <a:rPr lang="en-US" dirty="0"/>
              <a:t> The main purpose was to provide clear, reliable, and accessible data on college costs, graduation rates, student debt, loan repayment, and post-college earnings. This information allows students to compare institutions and determine which one best aligns with their individual needs and goals, and offers the best potential return on investment.</a:t>
            </a:r>
          </a:p>
          <a:p>
            <a:r>
              <a:rPr lang="en-US" b="1" dirty="0"/>
              <a:t>Addressing Information Asymmetry:</a:t>
            </a:r>
            <a:r>
              <a:rPr lang="en-US" dirty="0"/>
              <a:t> Before the Scorecard, it was often difficult for students to get a comprehensive picture of college outcomes. The Scorecard aimed to level the playing field by providing standardized data from various federal sources in an easy-to-understand format.</a:t>
            </a:r>
          </a:p>
        </p:txBody>
      </p:sp>
      <p:sp>
        <p:nvSpPr>
          <p:cNvPr id="4" name="Slide Number Placeholder 3">
            <a:extLst>
              <a:ext uri="{FF2B5EF4-FFF2-40B4-BE49-F238E27FC236}">
                <a16:creationId xmlns:a16="http://schemas.microsoft.com/office/drawing/2014/main" id="{F241A4D5-F683-26B9-024E-9E051ABC7327}"/>
              </a:ext>
            </a:extLst>
          </p:cNvPr>
          <p:cNvSpPr>
            <a:spLocks noGrp="1"/>
          </p:cNvSpPr>
          <p:nvPr>
            <p:ph type="sldNum" sz="quarter" idx="5"/>
          </p:nvPr>
        </p:nvSpPr>
        <p:spPr/>
        <p:txBody>
          <a:bodyPr/>
          <a:lstStyle/>
          <a:p>
            <a:fld id="{2B7859BC-FF74-F045-A73B-09FDCDB33D97}" type="slidenum">
              <a:rPr lang="en-US" smtClean="0"/>
              <a:t>6</a:t>
            </a:fld>
            <a:endParaRPr lang="en-US"/>
          </a:p>
        </p:txBody>
      </p:sp>
    </p:spTree>
    <p:extLst>
      <p:ext uri="{BB962C8B-B14F-4D97-AF65-F5344CB8AC3E}">
        <p14:creationId xmlns:p14="http://schemas.microsoft.com/office/powerpoint/2010/main" val="3105259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you should be able to find the same values on the dashboard as are presented on the College Scorecard website. Use this to easily compare your institution to AAU, AAU Publics, or AAU Privates. </a:t>
            </a:r>
          </a:p>
        </p:txBody>
      </p:sp>
      <p:sp>
        <p:nvSpPr>
          <p:cNvPr id="4" name="Slide Number Placeholder 3"/>
          <p:cNvSpPr>
            <a:spLocks noGrp="1"/>
          </p:cNvSpPr>
          <p:nvPr>
            <p:ph type="sldNum" sz="quarter" idx="5"/>
          </p:nvPr>
        </p:nvSpPr>
        <p:spPr/>
        <p:txBody>
          <a:bodyPr/>
          <a:lstStyle/>
          <a:p>
            <a:fld id="{2B7859BC-FF74-F045-A73B-09FDCDB33D97}" type="slidenum">
              <a:rPr lang="en-US" smtClean="0"/>
              <a:t>9</a:t>
            </a:fld>
            <a:endParaRPr lang="en-US"/>
          </a:p>
        </p:txBody>
      </p:sp>
    </p:spTree>
    <p:extLst>
      <p:ext uri="{BB962C8B-B14F-4D97-AF65-F5344CB8AC3E}">
        <p14:creationId xmlns:p14="http://schemas.microsoft.com/office/powerpoint/2010/main" val="4158541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501FA-96E3-96F3-CD52-B68B2CFB0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296C8-DED9-7B6C-4B76-1945D2E95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288A9-3BD8-0F9E-F0A8-EF9D63C13A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CFD5AE-4002-B5AC-6C35-E395DCF4D650}"/>
              </a:ext>
            </a:extLst>
          </p:cNvPr>
          <p:cNvSpPr>
            <a:spLocks noGrp="1"/>
          </p:cNvSpPr>
          <p:nvPr>
            <p:ph type="sldNum" sz="quarter" idx="5"/>
          </p:nvPr>
        </p:nvSpPr>
        <p:spPr/>
        <p:txBody>
          <a:bodyPr/>
          <a:lstStyle/>
          <a:p>
            <a:fld id="{2B7859BC-FF74-F045-A73B-09FDCDB33D97}" type="slidenum">
              <a:rPr lang="en-US" smtClean="0"/>
              <a:t>10</a:t>
            </a:fld>
            <a:endParaRPr lang="en-US"/>
          </a:p>
        </p:txBody>
      </p:sp>
    </p:spTree>
    <p:extLst>
      <p:ext uri="{BB962C8B-B14F-4D97-AF65-F5344CB8AC3E}">
        <p14:creationId xmlns:p14="http://schemas.microsoft.com/office/powerpoint/2010/main" val="3548153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198F11-4201-2F44-8529-B54C720A0E98}"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603A3-C018-6944-8962-F07A55FE5ECA}" type="slidenum">
              <a:rPr lang="en-US" smtClean="0"/>
              <a:t>‹#›</a:t>
            </a:fld>
            <a:endParaRPr lang="en-US"/>
          </a:p>
        </p:txBody>
      </p:sp>
    </p:spTree>
    <p:extLst>
      <p:ext uri="{BB962C8B-B14F-4D97-AF65-F5344CB8AC3E}">
        <p14:creationId xmlns:p14="http://schemas.microsoft.com/office/powerpoint/2010/main" val="150076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198F11-4201-2F44-8529-B54C720A0E98}"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603A3-C018-6944-8962-F07A55FE5ECA}" type="slidenum">
              <a:rPr lang="en-US" smtClean="0"/>
              <a:t>‹#›</a:t>
            </a:fld>
            <a:endParaRPr lang="en-US"/>
          </a:p>
        </p:txBody>
      </p:sp>
    </p:spTree>
    <p:extLst>
      <p:ext uri="{BB962C8B-B14F-4D97-AF65-F5344CB8AC3E}">
        <p14:creationId xmlns:p14="http://schemas.microsoft.com/office/powerpoint/2010/main" val="272601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198F11-4201-2F44-8529-B54C720A0E98}"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603A3-C018-6944-8962-F07A55FE5ECA}" type="slidenum">
              <a:rPr lang="en-US" smtClean="0"/>
              <a:t>‹#›</a:t>
            </a:fld>
            <a:endParaRPr lang="en-US"/>
          </a:p>
        </p:txBody>
      </p:sp>
    </p:spTree>
    <p:extLst>
      <p:ext uri="{BB962C8B-B14F-4D97-AF65-F5344CB8AC3E}">
        <p14:creationId xmlns:p14="http://schemas.microsoft.com/office/powerpoint/2010/main" val="2543437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198F11-4201-2F44-8529-B54C720A0E98}"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603A3-C018-6944-8962-F07A55FE5ECA}" type="slidenum">
              <a:rPr lang="en-US" smtClean="0"/>
              <a:t>‹#›</a:t>
            </a:fld>
            <a:endParaRPr lang="en-US"/>
          </a:p>
        </p:txBody>
      </p:sp>
    </p:spTree>
    <p:extLst>
      <p:ext uri="{BB962C8B-B14F-4D97-AF65-F5344CB8AC3E}">
        <p14:creationId xmlns:p14="http://schemas.microsoft.com/office/powerpoint/2010/main" val="237920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198F11-4201-2F44-8529-B54C720A0E98}"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603A3-C018-6944-8962-F07A55FE5ECA}" type="slidenum">
              <a:rPr lang="en-US" smtClean="0"/>
              <a:t>‹#›</a:t>
            </a:fld>
            <a:endParaRPr lang="en-US"/>
          </a:p>
        </p:txBody>
      </p:sp>
    </p:spTree>
    <p:extLst>
      <p:ext uri="{BB962C8B-B14F-4D97-AF65-F5344CB8AC3E}">
        <p14:creationId xmlns:p14="http://schemas.microsoft.com/office/powerpoint/2010/main" val="221942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98F11-4201-2F44-8529-B54C720A0E98}"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8603A3-C018-6944-8962-F07A55FE5ECA}" type="slidenum">
              <a:rPr lang="en-US" smtClean="0"/>
              <a:t>‹#›</a:t>
            </a:fld>
            <a:endParaRPr lang="en-US"/>
          </a:p>
        </p:txBody>
      </p:sp>
    </p:spTree>
    <p:extLst>
      <p:ext uri="{BB962C8B-B14F-4D97-AF65-F5344CB8AC3E}">
        <p14:creationId xmlns:p14="http://schemas.microsoft.com/office/powerpoint/2010/main" val="1740458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198F11-4201-2F44-8529-B54C720A0E98}" type="datetimeFigureOut">
              <a:rPr lang="en-US" smtClean="0"/>
              <a:t>4/30/2026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8603A3-C018-6944-8962-F07A55FE5ECA}" type="slidenum">
              <a:rPr lang="en-US" smtClean="0"/>
              <a:t>‹#›</a:t>
            </a:fld>
            <a:endParaRPr lang="en-US"/>
          </a:p>
        </p:txBody>
      </p:sp>
    </p:spTree>
    <p:extLst>
      <p:ext uri="{BB962C8B-B14F-4D97-AF65-F5344CB8AC3E}">
        <p14:creationId xmlns:p14="http://schemas.microsoft.com/office/powerpoint/2010/main" val="1434306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198F11-4201-2F44-8529-B54C720A0E98}" type="datetimeFigureOut">
              <a:rPr lang="en-US" smtClean="0"/>
              <a:t>4/30/2026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8603A3-C018-6944-8962-F07A55FE5ECA}" type="slidenum">
              <a:rPr lang="en-US" smtClean="0"/>
              <a:t>‹#›</a:t>
            </a:fld>
            <a:endParaRPr lang="en-US"/>
          </a:p>
        </p:txBody>
      </p:sp>
    </p:spTree>
    <p:extLst>
      <p:ext uri="{BB962C8B-B14F-4D97-AF65-F5344CB8AC3E}">
        <p14:creationId xmlns:p14="http://schemas.microsoft.com/office/powerpoint/2010/main" val="247900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98F11-4201-2F44-8529-B54C720A0E98}" type="datetimeFigureOut">
              <a:rPr lang="en-US" smtClean="0"/>
              <a:t>4/30/2026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8603A3-C018-6944-8962-F07A55FE5ECA}" type="slidenum">
              <a:rPr lang="en-US" smtClean="0"/>
              <a:t>‹#›</a:t>
            </a:fld>
            <a:endParaRPr lang="en-US"/>
          </a:p>
        </p:txBody>
      </p:sp>
    </p:spTree>
    <p:extLst>
      <p:ext uri="{BB962C8B-B14F-4D97-AF65-F5344CB8AC3E}">
        <p14:creationId xmlns:p14="http://schemas.microsoft.com/office/powerpoint/2010/main" val="3757270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B198F11-4201-2F44-8529-B54C720A0E98}"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8603A3-C018-6944-8962-F07A55FE5ECA}" type="slidenum">
              <a:rPr lang="en-US" smtClean="0"/>
              <a:t>‹#›</a:t>
            </a:fld>
            <a:endParaRPr lang="en-US"/>
          </a:p>
        </p:txBody>
      </p:sp>
    </p:spTree>
    <p:extLst>
      <p:ext uri="{BB962C8B-B14F-4D97-AF65-F5344CB8AC3E}">
        <p14:creationId xmlns:p14="http://schemas.microsoft.com/office/powerpoint/2010/main" val="2800896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B198F11-4201-2F44-8529-B54C720A0E98}"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8603A3-C018-6944-8962-F07A55FE5ECA}" type="slidenum">
              <a:rPr lang="en-US" smtClean="0"/>
              <a:t>‹#›</a:t>
            </a:fld>
            <a:endParaRPr lang="en-US"/>
          </a:p>
        </p:txBody>
      </p:sp>
    </p:spTree>
    <p:extLst>
      <p:ext uri="{BB962C8B-B14F-4D97-AF65-F5344CB8AC3E}">
        <p14:creationId xmlns:p14="http://schemas.microsoft.com/office/powerpoint/2010/main" val="2589872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b="0" i="0">
                <a:solidFill>
                  <a:schemeClr val="tx1">
                    <a:tint val="75000"/>
                  </a:schemeClr>
                </a:solidFill>
                <a:latin typeface="Arial" panose="020B0604020202020204" pitchFamily="34" charset="0"/>
              </a:defRPr>
            </a:lvl1pPr>
          </a:lstStyle>
          <a:p>
            <a:fld id="{AB198F11-4201-2F44-8529-B54C720A0E98}" type="datetimeFigureOut">
              <a:rPr lang="en-US" smtClean="0"/>
              <a:pPr/>
              <a:t>4/30/2026</a:t>
            </a:fld>
            <a:endParaRPr lang="en-US" dirty="0"/>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b="0"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b="0" i="0">
                <a:solidFill>
                  <a:schemeClr val="tx1">
                    <a:tint val="75000"/>
                  </a:schemeClr>
                </a:solidFill>
                <a:latin typeface="Arial" panose="020B0604020202020204" pitchFamily="34" charset="0"/>
              </a:defRPr>
            </a:lvl1pPr>
          </a:lstStyle>
          <a:p>
            <a:fld id="{D18603A3-C018-6944-8962-F07A55FE5ECA}" type="slidenum">
              <a:rPr lang="en-US" smtClean="0"/>
              <a:pPr/>
              <a:t>‹#›</a:t>
            </a:fld>
            <a:endParaRPr lang="en-US" dirty="0"/>
          </a:p>
        </p:txBody>
      </p:sp>
    </p:spTree>
    <p:extLst>
      <p:ext uri="{BB962C8B-B14F-4D97-AF65-F5344CB8AC3E}">
        <p14:creationId xmlns:p14="http://schemas.microsoft.com/office/powerpoint/2010/main" val="655254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97280" rtl="0" eaLnBrk="1" latinLnBrk="0" hangingPunct="1">
        <a:lnSpc>
          <a:spcPct val="90000"/>
        </a:lnSpc>
        <a:spcBef>
          <a:spcPct val="0"/>
        </a:spcBef>
        <a:buNone/>
        <a:defRPr sz="5280" b="1" i="0" kern="1200">
          <a:solidFill>
            <a:schemeClr val="tx2"/>
          </a:solidFill>
          <a:latin typeface="Arial" panose="020B0604020202020204" pitchFamily="34" charset="0"/>
          <a:ea typeface="+mj-ea"/>
          <a:cs typeface="+mj-cs"/>
        </a:defRPr>
      </a:lvl1pPr>
    </p:titleStyle>
    <p:bodyStyle>
      <a:lvl1pPr marL="274320" indent="-274320" algn="l" defTabSz="1097280" rtl="0" eaLnBrk="1" latinLnBrk="0" hangingPunct="1">
        <a:lnSpc>
          <a:spcPct val="90000"/>
        </a:lnSpc>
        <a:spcBef>
          <a:spcPts val="1200"/>
        </a:spcBef>
        <a:buClr>
          <a:srgbClr val="284E86"/>
        </a:buClr>
        <a:buFont typeface="Arial" panose="020B0604020202020204" pitchFamily="34" charset="0"/>
        <a:buChar char="•"/>
        <a:defRPr sz="3360" b="0" i="0" kern="1200">
          <a:solidFill>
            <a:srgbClr val="4E504F"/>
          </a:solidFill>
          <a:latin typeface="Arial" panose="020B0604020202020204" pitchFamily="34" charset="0"/>
          <a:ea typeface="+mn-ea"/>
          <a:cs typeface="+mn-cs"/>
        </a:defRPr>
      </a:lvl1pPr>
      <a:lvl2pPr marL="822960" indent="-274320" algn="l" defTabSz="1097280" rtl="0" eaLnBrk="1" latinLnBrk="0" hangingPunct="1">
        <a:lnSpc>
          <a:spcPct val="90000"/>
        </a:lnSpc>
        <a:spcBef>
          <a:spcPts val="600"/>
        </a:spcBef>
        <a:buClr>
          <a:srgbClr val="284E86"/>
        </a:buClr>
        <a:buFont typeface="Arial" panose="020B0604020202020204" pitchFamily="34" charset="0"/>
        <a:buChar char="•"/>
        <a:defRPr sz="2880" b="0" i="0" kern="1200">
          <a:solidFill>
            <a:srgbClr val="4E504F"/>
          </a:solidFill>
          <a:latin typeface="Arial" panose="020B0604020202020204" pitchFamily="34" charset="0"/>
          <a:ea typeface="+mn-ea"/>
          <a:cs typeface="+mn-cs"/>
        </a:defRPr>
      </a:lvl2pPr>
      <a:lvl3pPr marL="1371600" indent="-274320" algn="l" defTabSz="1097280" rtl="0" eaLnBrk="1" latinLnBrk="0" hangingPunct="1">
        <a:lnSpc>
          <a:spcPct val="90000"/>
        </a:lnSpc>
        <a:spcBef>
          <a:spcPts val="600"/>
        </a:spcBef>
        <a:buClr>
          <a:srgbClr val="284E86"/>
        </a:buClr>
        <a:buFont typeface="Arial" panose="020B0604020202020204" pitchFamily="34" charset="0"/>
        <a:buChar char="•"/>
        <a:defRPr sz="2400" b="0" i="0" kern="1200">
          <a:solidFill>
            <a:srgbClr val="4E504F"/>
          </a:solidFill>
          <a:latin typeface="Arial" panose="020B0604020202020204" pitchFamily="34" charset="0"/>
          <a:ea typeface="+mn-ea"/>
          <a:cs typeface="+mn-cs"/>
        </a:defRPr>
      </a:lvl3pPr>
      <a:lvl4pPr marL="1920240" indent="-274320" algn="l" defTabSz="1097280" rtl="0" eaLnBrk="1" latinLnBrk="0" hangingPunct="1">
        <a:lnSpc>
          <a:spcPct val="90000"/>
        </a:lnSpc>
        <a:spcBef>
          <a:spcPts val="600"/>
        </a:spcBef>
        <a:buClr>
          <a:srgbClr val="284E86"/>
        </a:buClr>
        <a:buFont typeface="Arial" panose="020B0604020202020204" pitchFamily="34" charset="0"/>
        <a:buChar char="•"/>
        <a:defRPr sz="2160" b="0" i="0" kern="1200">
          <a:solidFill>
            <a:srgbClr val="4E504F"/>
          </a:solidFill>
          <a:latin typeface="Arial" panose="020B0604020202020204" pitchFamily="34" charset="0"/>
          <a:ea typeface="+mn-ea"/>
          <a:cs typeface="+mn-cs"/>
        </a:defRPr>
      </a:lvl4pPr>
      <a:lvl5pPr marL="2468880" indent="-274320" algn="l" defTabSz="1097280" rtl="0" eaLnBrk="1" latinLnBrk="0" hangingPunct="1">
        <a:lnSpc>
          <a:spcPct val="90000"/>
        </a:lnSpc>
        <a:spcBef>
          <a:spcPts val="600"/>
        </a:spcBef>
        <a:buClr>
          <a:srgbClr val="284E86"/>
        </a:buClr>
        <a:buFont typeface="Arial" panose="020B0604020202020204" pitchFamily="34" charset="0"/>
        <a:buChar char="•"/>
        <a:defRPr sz="2160" b="0" i="0" kern="1200">
          <a:solidFill>
            <a:srgbClr val="4E504F"/>
          </a:solidFill>
          <a:latin typeface="Arial" panose="020B06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diagramDrawing" Target="../diagrams/drawing1.xml"/><Relationship Id="rId5" Type="http://schemas.openxmlformats.org/officeDocument/2006/relationships/image" Target="../media/image3.png"/><Relationship Id="rId10" Type="http://schemas.openxmlformats.org/officeDocument/2006/relationships/diagramColors" Target="../diagrams/colors1.xml"/><Relationship Id="rId4" Type="http://schemas.openxmlformats.org/officeDocument/2006/relationships/image" Target="../media/image2.png"/><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svg"/><Relationship Id="rId4" Type="http://schemas.openxmlformats.org/officeDocument/2006/relationships/image" Target="../media/image2.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7.svg"/><Relationship Id="rId4" Type="http://schemas.openxmlformats.org/officeDocument/2006/relationships/image" Target="../media/image2.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BABBBC-9FA2-9541-83E8-C77F1946ACB4}"/>
              </a:ext>
            </a:extLst>
          </p:cNvPr>
          <p:cNvSpPr/>
          <p:nvPr/>
        </p:nvSpPr>
        <p:spPr>
          <a:xfrm>
            <a:off x="0" y="1"/>
            <a:ext cx="14630400" cy="8229599"/>
          </a:xfrm>
          <a:prstGeom prst="rect">
            <a:avLst/>
          </a:prstGeom>
          <a:gradFill>
            <a:gsLst>
              <a:gs pos="0">
                <a:schemeClr val="tx2">
                  <a:lumMod val="75000"/>
                </a:schemeClr>
              </a:gs>
              <a:gs pos="5800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5" name="Picture 4" descr="A group of white circles on a black background&#10;&#10;Description automatically generated">
            <a:extLst>
              <a:ext uri="{FF2B5EF4-FFF2-40B4-BE49-F238E27FC236}">
                <a16:creationId xmlns:a16="http://schemas.microsoft.com/office/drawing/2014/main" id="{C62A34FF-E6D0-DFFE-6B02-96978891FB71}"/>
              </a:ext>
            </a:extLst>
          </p:cNvPr>
          <p:cNvPicPr>
            <a:picLocks noChangeAspect="1"/>
          </p:cNvPicPr>
          <p:nvPr/>
        </p:nvPicPr>
        <p:blipFill rotWithShape="1">
          <a:blip r:embed="rId3">
            <a:alphaModFix amt="15000"/>
          </a:blip>
          <a:srcRect l="-7076" t="31055" r="26378" b="-3933"/>
          <a:stretch/>
        </p:blipFill>
        <p:spPr>
          <a:xfrm>
            <a:off x="4043074" y="0"/>
            <a:ext cx="10587326" cy="6475743"/>
          </a:xfrm>
          <a:prstGeom prst="rect">
            <a:avLst/>
          </a:prstGeom>
        </p:spPr>
      </p:pic>
      <p:sp>
        <p:nvSpPr>
          <p:cNvPr id="8" name="TextBox 7">
            <a:extLst>
              <a:ext uri="{FF2B5EF4-FFF2-40B4-BE49-F238E27FC236}">
                <a16:creationId xmlns:a16="http://schemas.microsoft.com/office/drawing/2014/main" id="{B8613BB2-4B32-154C-9523-FF1D30E3BAB7}"/>
              </a:ext>
            </a:extLst>
          </p:cNvPr>
          <p:cNvSpPr txBox="1"/>
          <p:nvPr/>
        </p:nvSpPr>
        <p:spPr>
          <a:xfrm>
            <a:off x="516835" y="4306921"/>
            <a:ext cx="14113564" cy="1015663"/>
          </a:xfrm>
          <a:prstGeom prst="rect">
            <a:avLst/>
          </a:prstGeom>
          <a:noFill/>
        </p:spPr>
        <p:txBody>
          <a:bodyPr wrap="square" rtlCol="0">
            <a:spAutoFit/>
          </a:bodyPr>
          <a:lstStyle/>
          <a:p>
            <a:r>
              <a:rPr lang="en-US" sz="6000" b="1" dirty="0">
                <a:solidFill>
                  <a:srgbClr val="FBCE20"/>
                </a:solidFill>
                <a:latin typeface="Arial" panose="020B0604020202020204" pitchFamily="34" charset="0"/>
                <a:cs typeface="Arial" panose="020B0604020202020204" pitchFamily="34" charset="0"/>
              </a:rPr>
              <a:t>College Scorecard Rundown</a:t>
            </a:r>
          </a:p>
        </p:txBody>
      </p:sp>
      <p:sp>
        <p:nvSpPr>
          <p:cNvPr id="3" name="TextBox 2">
            <a:extLst>
              <a:ext uri="{FF2B5EF4-FFF2-40B4-BE49-F238E27FC236}">
                <a16:creationId xmlns:a16="http://schemas.microsoft.com/office/drawing/2014/main" id="{20290B57-0571-AC0E-0A42-035AC5B43D03}"/>
              </a:ext>
            </a:extLst>
          </p:cNvPr>
          <p:cNvSpPr txBox="1"/>
          <p:nvPr/>
        </p:nvSpPr>
        <p:spPr>
          <a:xfrm>
            <a:off x="516835" y="6683610"/>
            <a:ext cx="13258542" cy="1323439"/>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AAUDE Annual Meeting, 2026</a:t>
            </a:r>
          </a:p>
          <a:p>
            <a:r>
              <a:rPr lang="en-US" sz="4000" dirty="0">
                <a:solidFill>
                  <a:schemeClr val="bg1"/>
                </a:solidFill>
                <a:latin typeface="Arial" panose="020B0604020202020204" pitchFamily="34" charset="0"/>
                <a:cs typeface="Arial" panose="020B0604020202020204" pitchFamily="34" charset="0"/>
              </a:rPr>
              <a:t>4/28/26</a:t>
            </a:r>
          </a:p>
        </p:txBody>
      </p:sp>
      <p:pic>
        <p:nvPicPr>
          <p:cNvPr id="6" name="Picture 5" descr="A white letter on a black background&#10;&#10;Description automatically generated">
            <a:extLst>
              <a:ext uri="{FF2B5EF4-FFF2-40B4-BE49-F238E27FC236}">
                <a16:creationId xmlns:a16="http://schemas.microsoft.com/office/drawing/2014/main" id="{448EEB62-F71B-C512-AFD7-AA14ADF066FF}"/>
              </a:ext>
            </a:extLst>
          </p:cNvPr>
          <p:cNvPicPr>
            <a:picLocks noChangeAspect="1"/>
          </p:cNvPicPr>
          <p:nvPr/>
        </p:nvPicPr>
        <p:blipFill>
          <a:blip r:embed="rId4"/>
          <a:stretch>
            <a:fillRect/>
          </a:stretch>
        </p:blipFill>
        <p:spPr>
          <a:xfrm>
            <a:off x="10140222" y="542273"/>
            <a:ext cx="3798167" cy="643543"/>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95D68855-0D7D-CD8B-92E0-39B19369C1EC}"/>
              </a:ext>
            </a:extLst>
          </p:cNvPr>
          <p:cNvSpPr txBox="1"/>
          <p:nvPr/>
        </p:nvSpPr>
        <p:spPr>
          <a:xfrm>
            <a:off x="11950262" y="6929830"/>
            <a:ext cx="2448910" cy="461665"/>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Preston Reed</a:t>
            </a:r>
          </a:p>
        </p:txBody>
      </p:sp>
    </p:spTree>
    <p:extLst>
      <p:ext uri="{BB962C8B-B14F-4D97-AF65-F5344CB8AC3E}">
        <p14:creationId xmlns:p14="http://schemas.microsoft.com/office/powerpoint/2010/main" val="2165952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B889E-A39C-CB73-4714-1EE0E8DE6F6D}"/>
            </a:ext>
          </a:extLst>
        </p:cNvPr>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07FAB7B0-47D6-C2FC-FE8F-6C8EF027BDE7}"/>
              </a:ext>
            </a:extLst>
          </p:cNvPr>
          <p:cNvGraphicFramePr>
            <a:graphicFrameLocks/>
          </p:cNvGraphicFramePr>
          <p:nvPr>
            <p:extLst>
              <p:ext uri="{D42A27DB-BD31-4B8C-83A1-F6EECF244321}">
                <p14:modId xmlns:p14="http://schemas.microsoft.com/office/powerpoint/2010/main" val="913787810"/>
              </p:ext>
            </p:extLst>
          </p:nvPr>
        </p:nvGraphicFramePr>
        <p:xfrm>
          <a:off x="657546" y="2980545"/>
          <a:ext cx="13366746" cy="4266268"/>
        </p:xfrm>
        <a:graphic>
          <a:graphicData uri="http://schemas.openxmlformats.org/drawingml/2006/table">
            <a:tbl>
              <a:tblPr firstRow="1" bandRow="1">
                <a:tableStyleId>{5C22544A-7EE6-4342-B048-85BDC9FD1C3A}</a:tableStyleId>
              </a:tblPr>
              <a:tblGrid>
                <a:gridCol w="3965825">
                  <a:extLst>
                    <a:ext uri="{9D8B030D-6E8A-4147-A177-3AD203B41FA5}">
                      <a16:colId xmlns:a16="http://schemas.microsoft.com/office/drawing/2014/main" val="20000"/>
                    </a:ext>
                  </a:extLst>
                </a:gridCol>
                <a:gridCol w="4945339">
                  <a:extLst>
                    <a:ext uri="{9D8B030D-6E8A-4147-A177-3AD203B41FA5}">
                      <a16:colId xmlns:a16="http://schemas.microsoft.com/office/drawing/2014/main" val="20002"/>
                    </a:ext>
                  </a:extLst>
                </a:gridCol>
                <a:gridCol w="4455582">
                  <a:extLst>
                    <a:ext uri="{9D8B030D-6E8A-4147-A177-3AD203B41FA5}">
                      <a16:colId xmlns:a16="http://schemas.microsoft.com/office/drawing/2014/main" val="20003"/>
                    </a:ext>
                  </a:extLst>
                </a:gridCol>
              </a:tblGrid>
              <a:tr h="2133134">
                <a:tc>
                  <a:txBody>
                    <a:bodyPr/>
                    <a:lstStyle/>
                    <a:p>
                      <a:endParaRPr lang="en-US" sz="2800" b="0" i="0" dirty="0">
                        <a:latin typeface="Arial" panose="020B0604020202020204" pitchFamily="34" charset="0"/>
                      </a:endParaRPr>
                    </a:p>
                  </a:txBody>
                  <a:tcPr marL="115247" marR="115247" marT="57623" marB="57623">
                    <a:lnL w="12700" cmpd="sng">
                      <a:noFill/>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800" b="0" i="0" dirty="0">
                        <a:latin typeface="Arial" panose="020B0604020202020204" pitchFamily="34" charset="0"/>
                      </a:endParaRPr>
                    </a:p>
                  </a:txBody>
                  <a:tcPr marL="115247" marR="115247" marT="57623" marB="57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800" b="0" i="0" dirty="0">
                        <a:latin typeface="Arial" panose="020B0604020202020204" pitchFamily="34" charset="0"/>
                      </a:endParaRPr>
                    </a:p>
                  </a:txBody>
                  <a:tcPr marL="115247" marR="115247" marT="57623" marB="57623">
                    <a:lnL w="12700" cap="flat" cmpd="sng" algn="ctr">
                      <a:solidFill>
                        <a:schemeClr val="bg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331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0" i="0" dirty="0">
                          <a:solidFill>
                            <a:schemeClr val="accent3"/>
                          </a:solidFill>
                          <a:latin typeface="Arial" panose="020B0604020202020204" pitchFamily="34" charset="0"/>
                        </a:rPr>
                        <a:t>Graduates</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IPEDS numbers</a:t>
                      </a:r>
                      <a:endParaRPr lang="en-US" sz="2200" b="0" i="0" dirty="0">
                        <a:solidFill>
                          <a:schemeClr val="accent3"/>
                        </a:solidFill>
                        <a:latin typeface="Arial" panose="020B0604020202020204" pitchFamily="34" charset="0"/>
                      </a:endParaRPr>
                    </a:p>
                  </a:txBody>
                  <a:tcPr marL="230494" marR="230494" marT="57623" marB="57623">
                    <a:lnL w="12700" cmpd="sng">
                      <a:noFill/>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AFC9"/>
                          </a:solidFill>
                          <a:effectLst/>
                          <a:uLnTx/>
                          <a:uFillTx/>
                          <a:latin typeface="Arial" panose="020B0604020202020204" pitchFamily="34" charset="0"/>
                          <a:ea typeface="+mn-ea"/>
                          <a:cs typeface="+mn-cs"/>
                        </a:rPr>
                        <a:t>Debt and Loan Payments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Debt – Title IV recipients</a:t>
                      </a:r>
                      <a:endParaRPr kumimoji="0" lang="en-US" sz="2200" b="0" i="0" u="none" strike="noStrike" kern="1200" cap="none" spc="0" normalizeH="0" baseline="0" noProof="0" dirty="0">
                        <a:ln>
                          <a:noFill/>
                        </a:ln>
                        <a:solidFill>
                          <a:srgbClr val="00AFC9"/>
                        </a:solidFill>
                        <a:effectLst/>
                        <a:uLnTx/>
                        <a:uFillTx/>
                        <a:latin typeface="Arial" panose="020B0604020202020204" pitchFamily="34" charset="0"/>
                        <a:ea typeface="+mn-ea"/>
                        <a:cs typeface="+mn-cs"/>
                      </a:endParaRPr>
                    </a:p>
                  </a:txBody>
                  <a:tcPr marL="230494" marR="230494" marT="57623" marB="57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4"/>
                          </a:solidFill>
                          <a:effectLst/>
                          <a:uLnTx/>
                          <a:uFillTx/>
                          <a:latin typeface="Arial" panose="020B0604020202020204" pitchFamily="34" charset="0"/>
                          <a:ea typeface="+mn-ea"/>
                          <a:cs typeface="+mn-cs"/>
                        </a:rPr>
                        <a:t>Earnings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Monthly and annual</a:t>
                      </a:r>
                      <a:endParaRPr kumimoji="0" lang="en-US" sz="2200" b="0" i="0" u="none" strike="noStrike" kern="1200" cap="none" spc="0" normalizeH="0" baseline="0" noProof="0" dirty="0">
                        <a:ln>
                          <a:noFill/>
                        </a:ln>
                        <a:solidFill>
                          <a:schemeClr val="accent4"/>
                        </a:solidFill>
                        <a:effectLst/>
                        <a:uLnTx/>
                        <a:uFillTx/>
                        <a:latin typeface="Arial" panose="020B0604020202020204" pitchFamily="34" charset="0"/>
                        <a:ea typeface="+mn-ea"/>
                        <a:cs typeface="+mn-cs"/>
                      </a:endParaRPr>
                    </a:p>
                  </a:txBody>
                  <a:tcPr marL="230494" marR="230494" marT="57623" marB="57623">
                    <a:lnL w="12700" cap="flat" cmpd="sng" algn="ctr">
                      <a:solidFill>
                        <a:schemeClr val="bg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0" name="title">
            <a:extLst>
              <a:ext uri="{FF2B5EF4-FFF2-40B4-BE49-F238E27FC236}">
                <a16:creationId xmlns:a16="http://schemas.microsoft.com/office/drawing/2014/main" id="{2644F579-EFB2-FFA2-10A1-FE0D734D56A1}"/>
              </a:ext>
            </a:extLst>
          </p:cNvPr>
          <p:cNvSpPr/>
          <p:nvPr/>
        </p:nvSpPr>
        <p:spPr>
          <a:xfrm>
            <a:off x="358570" y="288194"/>
            <a:ext cx="10906837" cy="749237"/>
          </a:xfrm>
          <a:prstGeom prst="rect">
            <a:avLst/>
          </a:prstGeom>
        </p:spPr>
        <p:txBody>
          <a:bodyPr spcFirstLastPara="0" lIns="0" tIns="0" rIns="0" bIns="0" anchor="t"/>
          <a:lstStyle/>
          <a:p>
            <a:pPr algn="l" hangingPunct="0">
              <a:lnSpc>
                <a:spcPct val="83333"/>
              </a:lnSpc>
              <a:spcBef>
                <a:spcPct val="6667"/>
              </a:spcBef>
            </a:pPr>
            <a:r>
              <a:rPr lang="en-US" sz="4800" b="1" dirty="0">
                <a:solidFill>
                  <a:srgbClr val="284E86"/>
                </a:solidFill>
                <a:latin typeface="Arial" panose="020B0604020202020204" pitchFamily="34" charset="0"/>
                <a:cs typeface="Arial" panose="020B0604020202020204" pitchFamily="34" charset="0"/>
              </a:rPr>
              <a:t>Future Growth</a:t>
            </a:r>
          </a:p>
        </p:txBody>
      </p:sp>
      <p:pic>
        <p:nvPicPr>
          <p:cNvPr id="2" name="Picture 1" descr="A group of white circles on a black background&#10;&#10;Description automatically generated">
            <a:extLst>
              <a:ext uri="{FF2B5EF4-FFF2-40B4-BE49-F238E27FC236}">
                <a16:creationId xmlns:a16="http://schemas.microsoft.com/office/drawing/2014/main" id="{9D1339C1-2BFD-E8C5-5B3D-8DA48FA898DD}"/>
              </a:ext>
            </a:extLst>
          </p:cNvPr>
          <p:cNvPicPr>
            <a:picLocks noChangeAspect="1"/>
          </p:cNvPicPr>
          <p:nvPr/>
        </p:nvPicPr>
        <p:blipFill rotWithShape="1">
          <a:blip r:embed="rId3">
            <a:alphaModFix amt="15000"/>
          </a:blip>
          <a:srcRect l="-23387" t="33655" r="-5645" b="56730"/>
          <a:stretch/>
        </p:blipFill>
        <p:spPr>
          <a:xfrm>
            <a:off x="0" y="7568944"/>
            <a:ext cx="14630400" cy="685800"/>
          </a:xfrm>
          <a:prstGeom prst="rect">
            <a:avLst/>
          </a:prstGeom>
          <a:gradFill>
            <a:gsLst>
              <a:gs pos="0">
                <a:schemeClr val="tx2"/>
              </a:gs>
              <a:gs pos="58000">
                <a:schemeClr val="accent3"/>
              </a:gs>
              <a:gs pos="100000">
                <a:schemeClr val="tx2"/>
              </a:gs>
            </a:gsLst>
            <a:lin ang="0" scaled="0"/>
          </a:gradFill>
        </p:spPr>
      </p:pic>
      <p:sp>
        <p:nvSpPr>
          <p:cNvPr id="3" name="Slide Number Placeholder 5">
            <a:extLst>
              <a:ext uri="{FF2B5EF4-FFF2-40B4-BE49-F238E27FC236}">
                <a16:creationId xmlns:a16="http://schemas.microsoft.com/office/drawing/2014/main" id="{0AF818D2-FB86-362A-1586-CDC046CDBAE0}"/>
              </a:ext>
            </a:extLst>
          </p:cNvPr>
          <p:cNvSpPr>
            <a:spLocks noGrp="1"/>
          </p:cNvSpPr>
          <p:nvPr>
            <p:ph type="sldNum" sz="quarter" idx="12"/>
          </p:nvPr>
        </p:nvSpPr>
        <p:spPr>
          <a:xfrm>
            <a:off x="174668" y="7726283"/>
            <a:ext cx="907360" cy="371123"/>
          </a:xfrm>
        </p:spPr>
        <p:txBody>
          <a:bodyPr vert="horz" lIns="109728" tIns="54864" rIns="109728" bIns="54864" rtlCol="0" anchor="ctr">
            <a:normAutofit/>
          </a:bodyPr>
          <a:lstStyle/>
          <a:p>
            <a:pPr algn="l">
              <a:spcAft>
                <a:spcPts val="720"/>
              </a:spcAft>
            </a:pPr>
            <a:fld id="{A65A5C87-DF58-40C8-B092-1DE63DB4547E}" type="slidenum">
              <a:rPr lang="en-US">
                <a:solidFill>
                  <a:schemeClr val="tx2">
                    <a:lumMod val="50000"/>
                    <a:lumOff val="50000"/>
                  </a:schemeClr>
                </a:solidFill>
              </a:rPr>
              <a:pPr algn="l">
                <a:spcAft>
                  <a:spcPts val="720"/>
                </a:spcAft>
              </a:pPr>
              <a:t>10</a:t>
            </a:fld>
            <a:endParaRPr lang="en-US" dirty="0">
              <a:solidFill>
                <a:schemeClr val="tx2">
                  <a:lumMod val="50000"/>
                  <a:lumOff val="50000"/>
                </a:schemeClr>
              </a:solidFill>
            </a:endParaRPr>
          </a:p>
        </p:txBody>
      </p:sp>
      <p:sp>
        <p:nvSpPr>
          <p:cNvPr id="4" name="Rectangle 3">
            <a:extLst>
              <a:ext uri="{FF2B5EF4-FFF2-40B4-BE49-F238E27FC236}">
                <a16:creationId xmlns:a16="http://schemas.microsoft.com/office/drawing/2014/main" id="{64C87803-6CBD-7466-2CFC-456CB0A88567}"/>
              </a:ext>
            </a:extLst>
          </p:cNvPr>
          <p:cNvSpPr/>
          <p:nvPr/>
        </p:nvSpPr>
        <p:spPr>
          <a:xfrm>
            <a:off x="0" y="1"/>
            <a:ext cx="14630400" cy="13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descr="A white letter on a black background&#10;&#10;Description automatically generated">
            <a:extLst>
              <a:ext uri="{FF2B5EF4-FFF2-40B4-BE49-F238E27FC236}">
                <a16:creationId xmlns:a16="http://schemas.microsoft.com/office/drawing/2014/main" id="{31740C91-BD72-0CC7-60A1-26B4A523A677}"/>
              </a:ext>
            </a:extLst>
          </p:cNvPr>
          <p:cNvPicPr>
            <a:picLocks noChangeAspect="1"/>
          </p:cNvPicPr>
          <p:nvPr/>
        </p:nvPicPr>
        <p:blipFill>
          <a:blip r:embed="rId4"/>
          <a:stretch>
            <a:fillRect/>
          </a:stretch>
        </p:blipFill>
        <p:spPr>
          <a:xfrm>
            <a:off x="12072513" y="7726283"/>
            <a:ext cx="2190355" cy="371123"/>
          </a:xfrm>
          <a:prstGeom prst="rect">
            <a:avLst/>
          </a:prstGeom>
          <a:effectLst>
            <a:outerShdw blurRad="50800" dist="38100" dir="2700000" algn="tl" rotWithShape="0">
              <a:prstClr val="black">
                <a:alpha val="40000"/>
              </a:prstClr>
            </a:outerShdw>
          </a:effectLst>
        </p:spPr>
      </p:pic>
      <p:pic>
        <p:nvPicPr>
          <p:cNvPr id="12" name="Graphic 11" descr="Debt with solid fill">
            <a:extLst>
              <a:ext uri="{FF2B5EF4-FFF2-40B4-BE49-F238E27FC236}">
                <a16:creationId xmlns:a16="http://schemas.microsoft.com/office/drawing/2014/main" id="{E181CE24-2EBB-61D8-1A0A-86E09D92267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30326" y="3346853"/>
            <a:ext cx="1769748" cy="1769748"/>
          </a:xfrm>
          <a:prstGeom prst="rect">
            <a:avLst/>
          </a:prstGeom>
        </p:spPr>
      </p:pic>
      <p:pic>
        <p:nvPicPr>
          <p:cNvPr id="14" name="Graphic 13" descr="Money with solid fill">
            <a:extLst>
              <a:ext uri="{FF2B5EF4-FFF2-40B4-BE49-F238E27FC236}">
                <a16:creationId xmlns:a16="http://schemas.microsoft.com/office/drawing/2014/main" id="{6B64EF13-9D75-A9EB-D788-117D73AB9D5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187639" y="3061411"/>
            <a:ext cx="1769747" cy="1769747"/>
          </a:xfrm>
          <a:prstGeom prst="rect">
            <a:avLst/>
          </a:prstGeom>
        </p:spPr>
      </p:pic>
      <p:pic>
        <p:nvPicPr>
          <p:cNvPr id="22" name="Graphic 21" descr="Miscellaneous with solid fill">
            <a:extLst>
              <a:ext uri="{FF2B5EF4-FFF2-40B4-BE49-F238E27FC236}">
                <a16:creationId xmlns:a16="http://schemas.microsoft.com/office/drawing/2014/main" id="{A3CEF699-DB6F-5783-3A5A-B9A7DCCC7D3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3109891" y="6497206"/>
            <a:ext cx="914400" cy="914400"/>
          </a:xfrm>
          <a:prstGeom prst="rect">
            <a:avLst/>
          </a:prstGeom>
        </p:spPr>
      </p:pic>
      <p:pic>
        <p:nvPicPr>
          <p:cNvPr id="5" name="Graphic 4" descr="Diploma roll with solid fill">
            <a:extLst>
              <a:ext uri="{FF2B5EF4-FFF2-40B4-BE49-F238E27FC236}">
                <a16:creationId xmlns:a16="http://schemas.microsoft.com/office/drawing/2014/main" id="{C64C487E-C7B2-D864-53BB-A0482D11BA1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406276" y="3418313"/>
            <a:ext cx="1769749" cy="1769749"/>
          </a:xfrm>
          <a:prstGeom prst="rect">
            <a:avLst/>
          </a:prstGeom>
        </p:spPr>
      </p:pic>
      <p:sp>
        <p:nvSpPr>
          <p:cNvPr id="7" name="title copy">
            <a:extLst>
              <a:ext uri="{FF2B5EF4-FFF2-40B4-BE49-F238E27FC236}">
                <a16:creationId xmlns:a16="http://schemas.microsoft.com/office/drawing/2014/main" id="{0570B1F7-455E-4862-0236-EBE7F43F09FB}"/>
              </a:ext>
            </a:extLst>
          </p:cNvPr>
          <p:cNvSpPr/>
          <p:nvPr/>
        </p:nvSpPr>
        <p:spPr>
          <a:xfrm>
            <a:off x="358570" y="982787"/>
            <a:ext cx="12154385" cy="1234320"/>
          </a:xfrm>
          <a:prstGeom prst="rect">
            <a:avLst/>
          </a:prstGeom>
        </p:spPr>
        <p:txBody>
          <a:bodyPr spcFirstLastPara="0" lIns="0" tIns="0" rIns="0" bIns="0" anchor="t"/>
          <a:lstStyle/>
          <a:p>
            <a:pPr algn="l" hangingPunct="0">
              <a:lnSpc>
                <a:spcPct val="125000"/>
              </a:lnSpc>
            </a:pPr>
            <a:r>
              <a:rPr lang="en-US" sz="2400" b="1" dirty="0">
                <a:solidFill>
                  <a:srgbClr val="4E504F"/>
                </a:solidFill>
                <a:latin typeface="Arial" panose="020B0604020202020204" pitchFamily="34" charset="0"/>
                <a:cs typeface="Arial" panose="020B0604020202020204" pitchFamily="34" charset="0"/>
              </a:rPr>
              <a:t>Outcomes by Field of Study (4-digit CIP)</a:t>
            </a:r>
          </a:p>
          <a:p>
            <a:pPr algn="l" hangingPunct="0">
              <a:lnSpc>
                <a:spcPct val="125000"/>
              </a:lnSpc>
            </a:pPr>
            <a:r>
              <a:rPr lang="en-US" sz="2400" b="1" dirty="0">
                <a:solidFill>
                  <a:srgbClr val="4E504F"/>
                </a:solidFill>
                <a:latin typeface="Arial" panose="020B0604020202020204" pitchFamily="34" charset="0"/>
                <a:cs typeface="Arial" panose="020B0604020202020204" pitchFamily="34" charset="0"/>
              </a:rPr>
              <a:t>Financial info Still limited to NSLDS students</a:t>
            </a:r>
            <a:endParaRPr sz="2400" b="1" dirty="0">
              <a:solidFill>
                <a:srgbClr val="4E50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89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AD2DC-7ECE-4F1D-60DD-5051DCC7F9E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7873BC2-7EB1-A59A-D991-01BB773453AE}"/>
              </a:ext>
            </a:extLst>
          </p:cNvPr>
          <p:cNvSpPr/>
          <p:nvPr/>
        </p:nvSpPr>
        <p:spPr>
          <a:xfrm>
            <a:off x="0" y="1"/>
            <a:ext cx="14630400" cy="8229599"/>
          </a:xfrm>
          <a:prstGeom prst="rect">
            <a:avLst/>
          </a:prstGeom>
          <a:solidFill>
            <a:srgbClr val="28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5899262D-886E-92F1-2950-A6EDCCBB5E3B}"/>
              </a:ext>
            </a:extLst>
          </p:cNvPr>
          <p:cNvSpPr txBox="1"/>
          <p:nvPr/>
        </p:nvSpPr>
        <p:spPr>
          <a:xfrm>
            <a:off x="100209" y="5466195"/>
            <a:ext cx="14630399" cy="1631216"/>
          </a:xfrm>
          <a:prstGeom prst="rect">
            <a:avLst/>
          </a:prstGeom>
          <a:noFill/>
        </p:spPr>
        <p:txBody>
          <a:bodyPr wrap="square" rtlCol="0">
            <a:spAutoFit/>
          </a:bodyPr>
          <a:lstStyle/>
          <a:p>
            <a:pPr lvl="0" algn="ctr"/>
            <a:r>
              <a:rPr lang="en-US" sz="6000" b="1" dirty="0">
                <a:solidFill>
                  <a:srgbClr val="FBCE20"/>
                </a:solidFill>
                <a:latin typeface="Arial" panose="020B0604020202020204" pitchFamily="34" charset="0"/>
                <a:cs typeface="Arial" panose="020B0604020202020204" pitchFamily="34" charset="0"/>
              </a:rPr>
              <a:t>Thank you!</a:t>
            </a:r>
            <a:br>
              <a:rPr lang="en-US" sz="54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Zot </a:t>
            </a:r>
            <a:r>
              <a:rPr lang="en-US" sz="4000">
                <a:solidFill>
                  <a:schemeClr val="bg1"/>
                </a:solidFill>
                <a:latin typeface="Arial" panose="020B0604020202020204" pitchFamily="34" charset="0"/>
                <a:cs typeface="Arial" panose="020B0604020202020204" pitchFamily="34" charset="0"/>
              </a:rPr>
              <a:t>Zot </a:t>
            </a:r>
            <a:r>
              <a:rPr lang="en-US" sz="4000" dirty="0" err="1">
                <a:solidFill>
                  <a:schemeClr val="bg1"/>
                </a:solidFill>
                <a:latin typeface="Arial" panose="020B0604020202020204" pitchFamily="34" charset="0"/>
                <a:cs typeface="Arial" panose="020B0604020202020204" pitchFamily="34" charset="0"/>
              </a:rPr>
              <a:t>Zot</a:t>
            </a:r>
            <a:r>
              <a:rPr lang="en-US" sz="4000" dirty="0">
                <a:solidFill>
                  <a:schemeClr val="bg1"/>
                </a:solidFill>
                <a:latin typeface="Arial" panose="020B0604020202020204" pitchFamily="34" charset="0"/>
                <a:cs typeface="Arial" panose="020B0604020202020204" pitchFamily="34" charset="0"/>
              </a:rPr>
              <a:t>!</a:t>
            </a:r>
            <a:endParaRPr lang="en-US" sz="4000" b="1" dirty="0">
              <a:solidFill>
                <a:srgbClr val="FBCE20"/>
              </a:solidFill>
              <a:latin typeface="Arial" panose="020B0604020202020204" pitchFamily="34" charset="0"/>
              <a:cs typeface="Arial" panose="020B0604020202020204" pitchFamily="34" charset="0"/>
            </a:endParaRPr>
          </a:p>
        </p:txBody>
      </p:sp>
      <p:pic>
        <p:nvPicPr>
          <p:cNvPr id="5" name="Picture 4" descr="A group of white circles on a black background&#10;&#10;Description automatically generated">
            <a:extLst>
              <a:ext uri="{FF2B5EF4-FFF2-40B4-BE49-F238E27FC236}">
                <a16:creationId xmlns:a16="http://schemas.microsoft.com/office/drawing/2014/main" id="{C006231C-7C18-CB3C-2302-CBD10D59026C}"/>
              </a:ext>
            </a:extLst>
          </p:cNvPr>
          <p:cNvPicPr>
            <a:picLocks noChangeAspect="1"/>
          </p:cNvPicPr>
          <p:nvPr/>
        </p:nvPicPr>
        <p:blipFill rotWithShape="1">
          <a:blip r:embed="rId2">
            <a:alphaModFix amt="15000"/>
          </a:blip>
          <a:srcRect l="-23387" t="33655" r="-5645" b="56730"/>
          <a:stretch/>
        </p:blipFill>
        <p:spPr>
          <a:xfrm>
            <a:off x="0" y="7568944"/>
            <a:ext cx="14630400" cy="685800"/>
          </a:xfrm>
          <a:prstGeom prst="rect">
            <a:avLst/>
          </a:prstGeom>
          <a:gradFill>
            <a:gsLst>
              <a:gs pos="0">
                <a:schemeClr val="accent3"/>
              </a:gs>
              <a:gs pos="100000">
                <a:schemeClr val="accent3"/>
              </a:gs>
              <a:gs pos="48000">
                <a:schemeClr val="tx2"/>
              </a:gs>
            </a:gsLst>
            <a:lin ang="0" scaled="0"/>
          </a:gradFill>
        </p:spPr>
      </p:pic>
      <p:pic>
        <p:nvPicPr>
          <p:cNvPr id="10" name="Picture 9" descr="A white letter on a black background&#10;&#10;Description automatically generated">
            <a:extLst>
              <a:ext uri="{FF2B5EF4-FFF2-40B4-BE49-F238E27FC236}">
                <a16:creationId xmlns:a16="http://schemas.microsoft.com/office/drawing/2014/main" id="{1AF95E90-FEAE-B9FE-8DEB-5FF75BB02352}"/>
              </a:ext>
            </a:extLst>
          </p:cNvPr>
          <p:cNvPicPr>
            <a:picLocks noChangeAspect="1"/>
          </p:cNvPicPr>
          <p:nvPr/>
        </p:nvPicPr>
        <p:blipFill>
          <a:blip r:embed="rId3"/>
          <a:stretch>
            <a:fillRect/>
          </a:stretch>
        </p:blipFill>
        <p:spPr>
          <a:xfrm>
            <a:off x="12072513" y="7726283"/>
            <a:ext cx="2190355" cy="371123"/>
          </a:xfrm>
          <a:prstGeom prst="rect">
            <a:avLst/>
          </a:prstGeom>
          <a:effectLst>
            <a:outerShdw blurRad="50800" dist="38100" dir="2700000" algn="tl" rotWithShape="0">
              <a:prstClr val="black">
                <a:alpha val="40000"/>
              </a:prstClr>
            </a:outerShdw>
          </a:effectLst>
        </p:spPr>
      </p:pic>
      <p:pic>
        <p:nvPicPr>
          <p:cNvPr id="3" name="Picture 2" descr="A statue of an anteater on a rock&#10;&#10;AI-generated content may be incorrect.">
            <a:extLst>
              <a:ext uri="{FF2B5EF4-FFF2-40B4-BE49-F238E27FC236}">
                <a16:creationId xmlns:a16="http://schemas.microsoft.com/office/drawing/2014/main" id="{2A4AD6EB-49C5-9FF6-1D3C-FCE0DFEFEA63}"/>
              </a:ext>
            </a:extLst>
          </p:cNvPr>
          <p:cNvPicPr>
            <a:picLocks noChangeAspect="1"/>
          </p:cNvPicPr>
          <p:nvPr/>
        </p:nvPicPr>
        <p:blipFill>
          <a:blip r:embed="rId4"/>
          <a:stretch>
            <a:fillRect/>
          </a:stretch>
        </p:blipFill>
        <p:spPr>
          <a:xfrm>
            <a:off x="5343123" y="701456"/>
            <a:ext cx="4144569" cy="4872625"/>
          </a:xfrm>
          <a:prstGeom prst="rect">
            <a:avLst/>
          </a:prstGeom>
        </p:spPr>
      </p:pic>
    </p:spTree>
    <p:extLst>
      <p:ext uri="{BB962C8B-B14F-4D97-AF65-F5344CB8AC3E}">
        <p14:creationId xmlns:p14="http://schemas.microsoft.com/office/powerpoint/2010/main" val="210318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EC991-1B5D-E93A-6127-7F35771260F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6C4C658-3AF0-A225-60A6-4E8660F7990F}"/>
              </a:ext>
            </a:extLst>
          </p:cNvPr>
          <p:cNvSpPr/>
          <p:nvPr/>
        </p:nvSpPr>
        <p:spPr>
          <a:xfrm>
            <a:off x="9267568" y="138483"/>
            <a:ext cx="5362832" cy="766704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a:extLst>
              <a:ext uri="{FF2B5EF4-FFF2-40B4-BE49-F238E27FC236}">
                <a16:creationId xmlns:a16="http://schemas.microsoft.com/office/drawing/2014/main" id="{3E6A9596-FE46-871F-D649-66C198783188}"/>
              </a:ext>
            </a:extLst>
          </p:cNvPr>
          <p:cNvSpPr/>
          <p:nvPr/>
        </p:nvSpPr>
        <p:spPr>
          <a:xfrm>
            <a:off x="358570" y="288194"/>
            <a:ext cx="10906837" cy="749237"/>
          </a:xfrm>
          <a:prstGeom prst="rect">
            <a:avLst/>
          </a:prstGeom>
        </p:spPr>
        <p:txBody>
          <a:bodyPr spcFirstLastPara="0" lIns="0" tIns="0" rIns="0" bIns="0" anchor="t"/>
          <a:lstStyle/>
          <a:p>
            <a:pPr algn="l" hangingPunct="0">
              <a:lnSpc>
                <a:spcPct val="83333"/>
              </a:lnSpc>
              <a:spcBef>
                <a:spcPct val="6667"/>
              </a:spcBef>
            </a:pPr>
            <a:r>
              <a:rPr lang="en-US" sz="4800" b="1" dirty="0">
                <a:solidFill>
                  <a:srgbClr val="284E86"/>
                </a:solidFill>
                <a:latin typeface="Arial" panose="020B0604020202020204" pitchFamily="34" charset="0"/>
                <a:cs typeface="Arial" panose="020B0604020202020204" pitchFamily="34" charset="0"/>
              </a:rPr>
              <a:t>College Scorecard</a:t>
            </a:r>
            <a:endParaRPr sz="4800" b="1" dirty="0">
              <a:solidFill>
                <a:srgbClr val="284E86"/>
              </a:solidFill>
              <a:latin typeface="Arial" panose="020B0604020202020204" pitchFamily="34" charset="0"/>
              <a:cs typeface="Arial" panose="020B0604020202020204" pitchFamily="34" charset="0"/>
            </a:endParaRPr>
          </a:p>
        </p:txBody>
      </p:sp>
      <p:sp>
        <p:nvSpPr>
          <p:cNvPr id="14" name="title copy">
            <a:extLst>
              <a:ext uri="{FF2B5EF4-FFF2-40B4-BE49-F238E27FC236}">
                <a16:creationId xmlns:a16="http://schemas.microsoft.com/office/drawing/2014/main" id="{56B24BDB-A1BA-93D7-CE7B-FC1040096F44}"/>
              </a:ext>
            </a:extLst>
          </p:cNvPr>
          <p:cNvSpPr/>
          <p:nvPr/>
        </p:nvSpPr>
        <p:spPr>
          <a:xfrm>
            <a:off x="358570" y="982787"/>
            <a:ext cx="12154385" cy="749237"/>
          </a:xfrm>
          <a:prstGeom prst="rect">
            <a:avLst/>
          </a:prstGeom>
        </p:spPr>
        <p:txBody>
          <a:bodyPr spcFirstLastPara="0" lIns="0" tIns="0" rIns="0" bIns="0" anchor="t"/>
          <a:lstStyle/>
          <a:p>
            <a:pPr algn="l" hangingPunct="0">
              <a:lnSpc>
                <a:spcPct val="125000"/>
              </a:lnSpc>
            </a:pPr>
            <a:r>
              <a:rPr lang="en-US" sz="2400" b="1" dirty="0">
                <a:solidFill>
                  <a:srgbClr val="4E504F"/>
                </a:solidFill>
                <a:latin typeface="Arial" panose="020B0604020202020204" pitchFamily="34" charset="0"/>
                <a:cs typeface="Arial" panose="020B0604020202020204" pitchFamily="34" charset="0"/>
              </a:rPr>
              <a:t>Brought to you in part by…</a:t>
            </a:r>
            <a:endParaRPr sz="2400" b="1" dirty="0">
              <a:solidFill>
                <a:srgbClr val="4E504F"/>
              </a:solidFill>
              <a:latin typeface="Arial" panose="020B0604020202020204" pitchFamily="34" charset="0"/>
              <a:cs typeface="Arial" panose="020B0604020202020204" pitchFamily="34" charset="0"/>
            </a:endParaRPr>
          </a:p>
        </p:txBody>
      </p:sp>
      <p:pic>
        <p:nvPicPr>
          <p:cNvPr id="3" name="Picture 2" descr="A group of white circles on a black background&#10;&#10;Description automatically generated">
            <a:extLst>
              <a:ext uri="{FF2B5EF4-FFF2-40B4-BE49-F238E27FC236}">
                <a16:creationId xmlns:a16="http://schemas.microsoft.com/office/drawing/2014/main" id="{688D98FE-2A84-5D2C-D3D4-A18D16AE7344}"/>
              </a:ext>
            </a:extLst>
          </p:cNvPr>
          <p:cNvPicPr>
            <a:picLocks noChangeAspect="1"/>
          </p:cNvPicPr>
          <p:nvPr/>
        </p:nvPicPr>
        <p:blipFill rotWithShape="1">
          <a:blip r:embed="rId3">
            <a:alphaModFix amt="15000"/>
          </a:blip>
          <a:srcRect l="-23387" t="33655" r="-5645" b="56730"/>
          <a:stretch/>
        </p:blipFill>
        <p:spPr>
          <a:xfrm>
            <a:off x="0" y="7568944"/>
            <a:ext cx="14630400" cy="685800"/>
          </a:xfrm>
          <a:prstGeom prst="rect">
            <a:avLst/>
          </a:prstGeom>
          <a:gradFill>
            <a:gsLst>
              <a:gs pos="0">
                <a:schemeClr val="tx2"/>
              </a:gs>
              <a:gs pos="58000">
                <a:schemeClr val="accent3"/>
              </a:gs>
              <a:gs pos="100000">
                <a:schemeClr val="tx2"/>
              </a:gs>
            </a:gsLst>
            <a:lin ang="0" scaled="0"/>
          </a:gradFill>
        </p:spPr>
      </p:pic>
      <p:sp>
        <p:nvSpPr>
          <p:cNvPr id="4" name="Slide Number Placeholder 5">
            <a:extLst>
              <a:ext uri="{FF2B5EF4-FFF2-40B4-BE49-F238E27FC236}">
                <a16:creationId xmlns:a16="http://schemas.microsoft.com/office/drawing/2014/main" id="{55B1B904-E1F5-24E4-92FE-1669124A4A5F}"/>
              </a:ext>
            </a:extLst>
          </p:cNvPr>
          <p:cNvSpPr>
            <a:spLocks noGrp="1"/>
          </p:cNvSpPr>
          <p:nvPr>
            <p:ph type="sldNum" sz="quarter" idx="12"/>
          </p:nvPr>
        </p:nvSpPr>
        <p:spPr>
          <a:xfrm>
            <a:off x="174668" y="7726283"/>
            <a:ext cx="907360" cy="371123"/>
          </a:xfrm>
        </p:spPr>
        <p:txBody>
          <a:bodyPr vert="horz" lIns="109728" tIns="54864" rIns="109728" bIns="54864" rtlCol="0" anchor="ctr">
            <a:normAutofit/>
          </a:bodyPr>
          <a:lstStyle/>
          <a:p>
            <a:pPr algn="l">
              <a:spcAft>
                <a:spcPts val="720"/>
              </a:spcAft>
            </a:pPr>
            <a:fld id="{A65A5C87-DF58-40C8-B092-1DE63DB4547E}" type="slidenum">
              <a:rPr lang="en-US">
                <a:solidFill>
                  <a:schemeClr val="tx2">
                    <a:lumMod val="50000"/>
                    <a:lumOff val="50000"/>
                  </a:schemeClr>
                </a:solidFill>
              </a:rPr>
              <a:pPr algn="l">
                <a:spcAft>
                  <a:spcPts val="720"/>
                </a:spcAft>
              </a:pPr>
              <a:t>2</a:t>
            </a:fld>
            <a:endParaRPr lang="en-US" dirty="0">
              <a:solidFill>
                <a:schemeClr val="tx2">
                  <a:lumMod val="50000"/>
                  <a:lumOff val="50000"/>
                </a:schemeClr>
              </a:solidFill>
            </a:endParaRPr>
          </a:p>
        </p:txBody>
      </p:sp>
      <p:sp>
        <p:nvSpPr>
          <p:cNvPr id="9" name="Rectangle 8">
            <a:extLst>
              <a:ext uri="{FF2B5EF4-FFF2-40B4-BE49-F238E27FC236}">
                <a16:creationId xmlns:a16="http://schemas.microsoft.com/office/drawing/2014/main" id="{0776CC2A-596E-C939-F2E7-257C159FE69B}"/>
              </a:ext>
            </a:extLst>
          </p:cNvPr>
          <p:cNvSpPr/>
          <p:nvPr/>
        </p:nvSpPr>
        <p:spPr>
          <a:xfrm>
            <a:off x="0" y="1"/>
            <a:ext cx="14630400" cy="13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2" name="Picture 11" descr="A white letter on a black background&#10;&#10;Description automatically generated">
            <a:extLst>
              <a:ext uri="{FF2B5EF4-FFF2-40B4-BE49-F238E27FC236}">
                <a16:creationId xmlns:a16="http://schemas.microsoft.com/office/drawing/2014/main" id="{7B2B73E5-B727-2A73-315D-9343177948E9}"/>
              </a:ext>
            </a:extLst>
          </p:cNvPr>
          <p:cNvPicPr>
            <a:picLocks noChangeAspect="1"/>
          </p:cNvPicPr>
          <p:nvPr/>
        </p:nvPicPr>
        <p:blipFill>
          <a:blip r:embed="rId4"/>
          <a:stretch>
            <a:fillRect/>
          </a:stretch>
        </p:blipFill>
        <p:spPr>
          <a:xfrm>
            <a:off x="12072513" y="7726283"/>
            <a:ext cx="2190355" cy="371123"/>
          </a:xfrm>
          <a:prstGeom prst="rect">
            <a:avLst/>
          </a:prstGeom>
          <a:effectLst>
            <a:outerShdw blurRad="50800" dist="38100" dir="2700000" algn="tl" rotWithShape="0">
              <a:prstClr val="black">
                <a:alpha val="40000"/>
              </a:prstClr>
            </a:outerShdw>
          </a:effectLst>
        </p:spPr>
      </p:pic>
      <p:pic>
        <p:nvPicPr>
          <p:cNvPr id="6" name="Picture 5" descr="A person with a beard&#10;&#10;AI-generated content may be incorrect.">
            <a:extLst>
              <a:ext uri="{FF2B5EF4-FFF2-40B4-BE49-F238E27FC236}">
                <a16:creationId xmlns:a16="http://schemas.microsoft.com/office/drawing/2014/main" id="{BE422080-5D81-9AE0-CA70-51E17A864B63}"/>
              </a:ext>
            </a:extLst>
          </p:cNvPr>
          <p:cNvPicPr>
            <a:picLocks noChangeAspect="1"/>
          </p:cNvPicPr>
          <p:nvPr/>
        </p:nvPicPr>
        <p:blipFill>
          <a:blip r:embed="rId5"/>
          <a:stretch>
            <a:fillRect/>
          </a:stretch>
        </p:blipFill>
        <p:spPr>
          <a:xfrm>
            <a:off x="10493972" y="331678"/>
            <a:ext cx="3157081" cy="3157081"/>
          </a:xfrm>
          <a:prstGeom prst="rect">
            <a:avLst/>
          </a:prstGeom>
        </p:spPr>
      </p:pic>
      <p:pic>
        <p:nvPicPr>
          <p:cNvPr id="17" name="Picture 16">
            <a:extLst>
              <a:ext uri="{FF2B5EF4-FFF2-40B4-BE49-F238E27FC236}">
                <a16:creationId xmlns:a16="http://schemas.microsoft.com/office/drawing/2014/main" id="{E51739C8-9599-8769-7A80-E88B6378625F}"/>
              </a:ext>
            </a:extLst>
          </p:cNvPr>
          <p:cNvPicPr>
            <a:picLocks noChangeAspect="1"/>
          </p:cNvPicPr>
          <p:nvPr/>
        </p:nvPicPr>
        <p:blipFill>
          <a:blip r:embed="rId6"/>
          <a:stretch>
            <a:fillRect/>
          </a:stretch>
        </p:blipFill>
        <p:spPr>
          <a:xfrm>
            <a:off x="10254638" y="3877792"/>
            <a:ext cx="3635749" cy="3619733"/>
          </a:xfrm>
          <a:prstGeom prst="rect">
            <a:avLst/>
          </a:prstGeom>
        </p:spPr>
      </p:pic>
      <p:graphicFrame>
        <p:nvGraphicFramePr>
          <p:cNvPr id="19" name="Content Placeholder 2">
            <a:extLst>
              <a:ext uri="{FF2B5EF4-FFF2-40B4-BE49-F238E27FC236}">
                <a16:creationId xmlns:a16="http://schemas.microsoft.com/office/drawing/2014/main" id="{B8460F4D-9E71-874F-0B2B-50BF39F2DD89}"/>
              </a:ext>
            </a:extLst>
          </p:cNvPr>
          <p:cNvGraphicFramePr/>
          <p:nvPr>
            <p:extLst>
              <p:ext uri="{D42A27DB-BD31-4B8C-83A1-F6EECF244321}">
                <p14:modId xmlns:p14="http://schemas.microsoft.com/office/powerpoint/2010/main" val="2343878491"/>
              </p:ext>
            </p:extLst>
          </p:nvPr>
        </p:nvGraphicFramePr>
        <p:xfrm>
          <a:off x="358570" y="1732024"/>
          <a:ext cx="8908998" cy="52045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08721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circles and dots&#10;&#10;Description automatically generated">
            <a:extLst>
              <a:ext uri="{FF2B5EF4-FFF2-40B4-BE49-F238E27FC236}">
                <a16:creationId xmlns:a16="http://schemas.microsoft.com/office/drawing/2014/main" id="{4AB5143D-F2F2-A0F5-BC33-78E59548F7BE}"/>
              </a:ext>
            </a:extLst>
          </p:cNvPr>
          <p:cNvPicPr>
            <a:picLocks noChangeAspect="1"/>
          </p:cNvPicPr>
          <p:nvPr/>
        </p:nvPicPr>
        <p:blipFill>
          <a:blip r:embed="rId2"/>
          <a:srcRect l="-31513" t="55556" r="31513" b="-55556"/>
          <a:stretch/>
        </p:blipFill>
        <p:spPr>
          <a:xfrm>
            <a:off x="8827037" y="33875"/>
            <a:ext cx="5803363" cy="8229600"/>
          </a:xfrm>
          <a:prstGeom prst="rect">
            <a:avLst/>
          </a:prstGeom>
        </p:spPr>
      </p:pic>
      <p:sp>
        <p:nvSpPr>
          <p:cNvPr id="13" name="title">
            <a:extLst>
              <a:ext uri="{FF2B5EF4-FFF2-40B4-BE49-F238E27FC236}">
                <a16:creationId xmlns:a16="http://schemas.microsoft.com/office/drawing/2014/main" id="{C54F7C3E-C7ED-6A44-A00D-E879F46E68FA}"/>
              </a:ext>
            </a:extLst>
          </p:cNvPr>
          <p:cNvSpPr/>
          <p:nvPr/>
        </p:nvSpPr>
        <p:spPr>
          <a:xfrm>
            <a:off x="358570" y="288194"/>
            <a:ext cx="10906837" cy="749237"/>
          </a:xfrm>
          <a:prstGeom prst="rect">
            <a:avLst/>
          </a:prstGeom>
        </p:spPr>
        <p:txBody>
          <a:bodyPr spcFirstLastPara="0" lIns="0" tIns="0" rIns="0" bIns="0" anchor="t"/>
          <a:lstStyle/>
          <a:p>
            <a:pPr algn="l" hangingPunct="0">
              <a:lnSpc>
                <a:spcPct val="83333"/>
              </a:lnSpc>
              <a:spcBef>
                <a:spcPct val="6667"/>
              </a:spcBef>
            </a:pPr>
            <a:r>
              <a:rPr lang="en-US" sz="4800" b="1" dirty="0">
                <a:solidFill>
                  <a:srgbClr val="284E86"/>
                </a:solidFill>
                <a:latin typeface="Arial" panose="020B0604020202020204" pitchFamily="34" charset="0"/>
                <a:cs typeface="Arial" panose="020B0604020202020204" pitchFamily="34" charset="0"/>
              </a:rPr>
              <a:t>A few important questions</a:t>
            </a:r>
            <a:endParaRPr sz="4800" b="1" dirty="0">
              <a:solidFill>
                <a:srgbClr val="284E86"/>
              </a:solidFill>
              <a:latin typeface="Arial" panose="020B0604020202020204" pitchFamily="34" charset="0"/>
              <a:cs typeface="Arial" panose="020B0604020202020204" pitchFamily="34" charset="0"/>
            </a:endParaRPr>
          </a:p>
        </p:txBody>
      </p:sp>
      <p:sp>
        <p:nvSpPr>
          <p:cNvPr id="14" name="title copy">
            <a:extLst>
              <a:ext uri="{FF2B5EF4-FFF2-40B4-BE49-F238E27FC236}">
                <a16:creationId xmlns:a16="http://schemas.microsoft.com/office/drawing/2014/main" id="{FE6948E3-A54E-7847-A178-686B1B12216C}"/>
              </a:ext>
            </a:extLst>
          </p:cNvPr>
          <p:cNvSpPr/>
          <p:nvPr/>
        </p:nvSpPr>
        <p:spPr>
          <a:xfrm>
            <a:off x="358570" y="982787"/>
            <a:ext cx="12154385" cy="749237"/>
          </a:xfrm>
          <a:prstGeom prst="rect">
            <a:avLst/>
          </a:prstGeom>
        </p:spPr>
        <p:txBody>
          <a:bodyPr spcFirstLastPara="0" lIns="0" tIns="0" rIns="0" bIns="0" anchor="t"/>
          <a:lstStyle/>
          <a:p>
            <a:pPr algn="l" hangingPunct="0">
              <a:lnSpc>
                <a:spcPct val="125000"/>
              </a:lnSpc>
            </a:pPr>
            <a:endParaRPr sz="2400" b="1" dirty="0">
              <a:solidFill>
                <a:srgbClr val="4E504F"/>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F56CADC6-6DB3-8A45-8396-1EE78674940D}"/>
              </a:ext>
            </a:extLst>
          </p:cNvPr>
          <p:cNvSpPr txBox="1">
            <a:spLocks/>
          </p:cNvSpPr>
          <p:nvPr/>
        </p:nvSpPr>
        <p:spPr>
          <a:xfrm>
            <a:off x="358571" y="1732024"/>
            <a:ext cx="8468466" cy="2202978"/>
          </a:xfrm>
          <a:prstGeom prst="rect">
            <a:avLst/>
          </a:prstGeom>
        </p:spPr>
        <p:txBody>
          <a:bodyPr vert="horz" lIns="109728" tIns="54864" rIns="109728" bIns="54864"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00000"/>
              </a:lnSpc>
              <a:spcBef>
                <a:spcPts val="867"/>
              </a:spcBef>
              <a:buClr>
                <a:srgbClr val="284E86"/>
              </a:buClr>
            </a:pPr>
            <a:r>
              <a:rPr lang="en-US" sz="3200" dirty="0">
                <a:solidFill>
                  <a:srgbClr val="4E504F"/>
                </a:solidFill>
                <a:latin typeface="Arial" panose="020B0604020202020204" pitchFamily="34" charset="0"/>
                <a:cs typeface="Arial" panose="020B0604020202020204" pitchFamily="34" charset="0"/>
              </a:rPr>
              <a:t>What is the College Scorecard?</a:t>
            </a:r>
          </a:p>
          <a:p>
            <a:pPr marL="457189" indent="-457189">
              <a:lnSpc>
                <a:spcPct val="100000"/>
              </a:lnSpc>
              <a:spcBef>
                <a:spcPts val="867"/>
              </a:spcBef>
              <a:buClr>
                <a:srgbClr val="284E86"/>
              </a:buClr>
            </a:pPr>
            <a:r>
              <a:rPr lang="en-US" sz="3200" dirty="0">
                <a:solidFill>
                  <a:srgbClr val="4E504F"/>
                </a:solidFill>
                <a:latin typeface="Arial" panose="020B0604020202020204" pitchFamily="34" charset="0"/>
                <a:cs typeface="Arial" panose="020B0604020202020204" pitchFamily="34" charset="0"/>
              </a:rPr>
              <a:t>Where is the College Scorecard?</a:t>
            </a:r>
          </a:p>
          <a:p>
            <a:pPr marL="457189" indent="-457189">
              <a:lnSpc>
                <a:spcPct val="100000"/>
              </a:lnSpc>
              <a:spcBef>
                <a:spcPts val="867"/>
              </a:spcBef>
              <a:buClr>
                <a:srgbClr val="284E86"/>
              </a:buClr>
            </a:pPr>
            <a:r>
              <a:rPr lang="en-US" sz="3200" dirty="0">
                <a:solidFill>
                  <a:srgbClr val="4E504F"/>
                </a:solidFill>
                <a:latin typeface="Arial" panose="020B0604020202020204" pitchFamily="34" charset="0"/>
                <a:cs typeface="Arial" panose="020B0604020202020204" pitchFamily="34" charset="0"/>
              </a:rPr>
              <a:t>Most importantly, </a:t>
            </a:r>
            <a:r>
              <a:rPr lang="en-US" sz="3200" i="1" dirty="0">
                <a:solidFill>
                  <a:srgbClr val="4E504F"/>
                </a:solidFill>
                <a:latin typeface="Arial" panose="020B0604020202020204" pitchFamily="34" charset="0"/>
                <a:cs typeface="Arial" panose="020B0604020202020204" pitchFamily="34" charset="0"/>
              </a:rPr>
              <a:t>Why</a:t>
            </a:r>
            <a:r>
              <a:rPr lang="en-US" sz="3200" dirty="0">
                <a:solidFill>
                  <a:srgbClr val="4E504F"/>
                </a:solidFill>
                <a:latin typeface="Arial" panose="020B0604020202020204" pitchFamily="34" charset="0"/>
                <a:cs typeface="Arial" panose="020B0604020202020204" pitchFamily="34" charset="0"/>
              </a:rPr>
              <a:t> is the College Scorecard?</a:t>
            </a:r>
          </a:p>
        </p:txBody>
      </p:sp>
      <p:pic>
        <p:nvPicPr>
          <p:cNvPr id="5" name="Picture 4" descr="A group of white circles on a black background&#10;&#10;Description automatically generated">
            <a:extLst>
              <a:ext uri="{FF2B5EF4-FFF2-40B4-BE49-F238E27FC236}">
                <a16:creationId xmlns:a16="http://schemas.microsoft.com/office/drawing/2014/main" id="{9D847563-4D5E-57B1-12BE-EBDE12689B1A}"/>
              </a:ext>
            </a:extLst>
          </p:cNvPr>
          <p:cNvPicPr>
            <a:picLocks noChangeAspect="1"/>
          </p:cNvPicPr>
          <p:nvPr/>
        </p:nvPicPr>
        <p:blipFill rotWithShape="1">
          <a:blip r:embed="rId3">
            <a:alphaModFix amt="15000"/>
          </a:blip>
          <a:srcRect l="-23387" t="33655" r="-5645" b="56730"/>
          <a:stretch/>
        </p:blipFill>
        <p:spPr>
          <a:xfrm>
            <a:off x="0" y="7568944"/>
            <a:ext cx="14630400" cy="685800"/>
          </a:xfrm>
          <a:prstGeom prst="rect">
            <a:avLst/>
          </a:prstGeom>
          <a:gradFill>
            <a:gsLst>
              <a:gs pos="0">
                <a:schemeClr val="tx2"/>
              </a:gs>
              <a:gs pos="58000">
                <a:schemeClr val="accent3"/>
              </a:gs>
              <a:gs pos="100000">
                <a:schemeClr val="tx2"/>
              </a:gs>
            </a:gsLst>
            <a:lin ang="0" scaled="0"/>
          </a:gradFill>
        </p:spPr>
      </p:pic>
      <p:sp>
        <p:nvSpPr>
          <p:cNvPr id="6" name="Slide Number Placeholder 5">
            <a:extLst>
              <a:ext uri="{FF2B5EF4-FFF2-40B4-BE49-F238E27FC236}">
                <a16:creationId xmlns:a16="http://schemas.microsoft.com/office/drawing/2014/main" id="{8BBFC5FA-31DD-44EA-D081-3850CA154AF5}"/>
              </a:ext>
            </a:extLst>
          </p:cNvPr>
          <p:cNvSpPr>
            <a:spLocks noGrp="1"/>
          </p:cNvSpPr>
          <p:nvPr>
            <p:ph type="sldNum" sz="quarter" idx="12"/>
          </p:nvPr>
        </p:nvSpPr>
        <p:spPr>
          <a:xfrm>
            <a:off x="174668" y="7726283"/>
            <a:ext cx="907360" cy="371123"/>
          </a:xfrm>
        </p:spPr>
        <p:txBody>
          <a:bodyPr vert="horz" lIns="109728" tIns="54864" rIns="109728" bIns="54864" rtlCol="0" anchor="ctr">
            <a:normAutofit/>
          </a:bodyPr>
          <a:lstStyle/>
          <a:p>
            <a:pPr algn="l">
              <a:spcAft>
                <a:spcPts val="720"/>
              </a:spcAft>
            </a:pPr>
            <a:fld id="{A65A5C87-DF58-40C8-B092-1DE63DB4547E}" type="slidenum">
              <a:rPr lang="en-US">
                <a:solidFill>
                  <a:schemeClr val="tx2">
                    <a:lumMod val="50000"/>
                    <a:lumOff val="50000"/>
                  </a:schemeClr>
                </a:solidFill>
              </a:rPr>
              <a:pPr algn="l">
                <a:spcAft>
                  <a:spcPts val="720"/>
                </a:spcAft>
              </a:pPr>
              <a:t>3</a:t>
            </a:fld>
            <a:endParaRPr lang="en-US" dirty="0">
              <a:solidFill>
                <a:schemeClr val="tx2">
                  <a:lumMod val="50000"/>
                  <a:lumOff val="50000"/>
                </a:schemeClr>
              </a:solidFill>
            </a:endParaRPr>
          </a:p>
        </p:txBody>
      </p:sp>
      <p:sp>
        <p:nvSpPr>
          <p:cNvPr id="7" name="Rectangle 6">
            <a:extLst>
              <a:ext uri="{FF2B5EF4-FFF2-40B4-BE49-F238E27FC236}">
                <a16:creationId xmlns:a16="http://schemas.microsoft.com/office/drawing/2014/main" id="{78D81C2F-8298-9E7E-8946-A8C9AAB78B39}"/>
              </a:ext>
            </a:extLst>
          </p:cNvPr>
          <p:cNvSpPr/>
          <p:nvPr/>
        </p:nvSpPr>
        <p:spPr>
          <a:xfrm>
            <a:off x="0" y="1"/>
            <a:ext cx="14630400" cy="13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8" name="Picture 7" descr="A white letter on a black background&#10;&#10;Description automatically generated">
            <a:extLst>
              <a:ext uri="{FF2B5EF4-FFF2-40B4-BE49-F238E27FC236}">
                <a16:creationId xmlns:a16="http://schemas.microsoft.com/office/drawing/2014/main" id="{58545A55-F4C8-633A-EEA2-AFAD2EF7F47E}"/>
              </a:ext>
            </a:extLst>
          </p:cNvPr>
          <p:cNvPicPr>
            <a:picLocks noChangeAspect="1"/>
          </p:cNvPicPr>
          <p:nvPr/>
        </p:nvPicPr>
        <p:blipFill>
          <a:blip r:embed="rId4"/>
          <a:stretch>
            <a:fillRect/>
          </a:stretch>
        </p:blipFill>
        <p:spPr>
          <a:xfrm>
            <a:off x="12072513" y="7726283"/>
            <a:ext cx="2190355" cy="371123"/>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DF6F3B46-0567-76FB-59BC-55BA50879CEC}"/>
              </a:ext>
            </a:extLst>
          </p:cNvPr>
          <p:cNvSpPr txBox="1"/>
          <p:nvPr/>
        </p:nvSpPr>
        <p:spPr>
          <a:xfrm>
            <a:off x="358570" y="7120943"/>
            <a:ext cx="3254339" cy="369332"/>
          </a:xfrm>
          <a:prstGeom prst="rect">
            <a:avLst/>
          </a:prstGeom>
          <a:noFill/>
        </p:spPr>
        <p:txBody>
          <a:bodyPr wrap="square">
            <a:spAutoFit/>
          </a:bodyPr>
          <a:lstStyle/>
          <a:p>
            <a:r>
              <a:rPr lang="en-US" dirty="0"/>
              <a:t>https://collegescorecard.ed.gov/</a:t>
            </a:r>
          </a:p>
        </p:txBody>
      </p:sp>
      <p:pic>
        <p:nvPicPr>
          <p:cNvPr id="12" name="Picture 11">
            <a:extLst>
              <a:ext uri="{FF2B5EF4-FFF2-40B4-BE49-F238E27FC236}">
                <a16:creationId xmlns:a16="http://schemas.microsoft.com/office/drawing/2014/main" id="{504253C5-934D-CFA4-FBCD-E5A351134DA5}"/>
              </a:ext>
            </a:extLst>
          </p:cNvPr>
          <p:cNvPicPr>
            <a:picLocks noChangeAspect="1"/>
          </p:cNvPicPr>
          <p:nvPr/>
        </p:nvPicPr>
        <p:blipFill>
          <a:blip r:embed="rId5"/>
          <a:stretch>
            <a:fillRect/>
          </a:stretch>
        </p:blipFill>
        <p:spPr>
          <a:xfrm>
            <a:off x="8708295" y="372854"/>
            <a:ext cx="5647619" cy="7156756"/>
          </a:xfrm>
          <a:prstGeom prst="rect">
            <a:avLst/>
          </a:prstGeom>
        </p:spPr>
      </p:pic>
    </p:spTree>
    <p:extLst>
      <p:ext uri="{BB962C8B-B14F-4D97-AF65-F5344CB8AC3E}">
        <p14:creationId xmlns:p14="http://schemas.microsoft.com/office/powerpoint/2010/main" val="133151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31BBA-0D53-0B1E-895A-9FAA181AF055}"/>
            </a:ext>
          </a:extLst>
        </p:cNvPr>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DD880CE2-2183-AFBC-47B1-1223120A0E70}"/>
              </a:ext>
            </a:extLst>
          </p:cNvPr>
          <p:cNvGraphicFramePr>
            <a:graphicFrameLocks/>
          </p:cNvGraphicFramePr>
          <p:nvPr>
            <p:extLst>
              <p:ext uri="{D42A27DB-BD31-4B8C-83A1-F6EECF244321}">
                <p14:modId xmlns:p14="http://schemas.microsoft.com/office/powerpoint/2010/main" val="72232066"/>
              </p:ext>
            </p:extLst>
          </p:nvPr>
        </p:nvGraphicFramePr>
        <p:xfrm>
          <a:off x="657546" y="2980545"/>
          <a:ext cx="13366745" cy="4266268"/>
        </p:xfrm>
        <a:graphic>
          <a:graphicData uri="http://schemas.openxmlformats.org/drawingml/2006/table">
            <a:tbl>
              <a:tblPr firstRow="1" bandRow="1">
                <a:tableStyleId>{5C22544A-7EE6-4342-B048-85BDC9FD1C3A}</a:tableStyleId>
              </a:tblPr>
              <a:tblGrid>
                <a:gridCol w="3350159">
                  <a:extLst>
                    <a:ext uri="{9D8B030D-6E8A-4147-A177-3AD203B41FA5}">
                      <a16:colId xmlns:a16="http://schemas.microsoft.com/office/drawing/2014/main" val="20000"/>
                    </a:ext>
                  </a:extLst>
                </a:gridCol>
                <a:gridCol w="3338862">
                  <a:extLst>
                    <a:ext uri="{9D8B030D-6E8A-4147-A177-3AD203B41FA5}">
                      <a16:colId xmlns:a16="http://schemas.microsoft.com/office/drawing/2014/main" val="20001"/>
                    </a:ext>
                  </a:extLst>
                </a:gridCol>
                <a:gridCol w="3338862">
                  <a:extLst>
                    <a:ext uri="{9D8B030D-6E8A-4147-A177-3AD203B41FA5}">
                      <a16:colId xmlns:a16="http://schemas.microsoft.com/office/drawing/2014/main" val="20002"/>
                    </a:ext>
                  </a:extLst>
                </a:gridCol>
                <a:gridCol w="3338862">
                  <a:extLst>
                    <a:ext uri="{9D8B030D-6E8A-4147-A177-3AD203B41FA5}">
                      <a16:colId xmlns:a16="http://schemas.microsoft.com/office/drawing/2014/main" val="20003"/>
                    </a:ext>
                  </a:extLst>
                </a:gridCol>
              </a:tblGrid>
              <a:tr h="2133134">
                <a:tc>
                  <a:txBody>
                    <a:bodyPr/>
                    <a:lstStyle/>
                    <a:p>
                      <a:endParaRPr lang="en-US" sz="2800" b="0" i="0" dirty="0">
                        <a:latin typeface="Arial" panose="020B0604020202020204" pitchFamily="34" charset="0"/>
                      </a:endParaRPr>
                    </a:p>
                  </a:txBody>
                  <a:tcPr marL="115247" marR="115247" marT="57623" marB="57623">
                    <a:lnL w="12700" cmpd="sng">
                      <a:noFill/>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800" b="0" i="0" dirty="0">
                        <a:latin typeface="Arial" panose="020B0604020202020204" pitchFamily="34" charset="0"/>
                      </a:endParaRPr>
                    </a:p>
                  </a:txBody>
                  <a:tcPr marL="115247" marR="115247" marT="57623" marB="57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800" b="0" i="0" dirty="0">
                        <a:latin typeface="Arial" panose="020B0604020202020204" pitchFamily="34" charset="0"/>
                      </a:endParaRPr>
                    </a:p>
                  </a:txBody>
                  <a:tcPr marL="115247" marR="115247" marT="57623" marB="57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800" b="0" i="0" dirty="0">
                        <a:latin typeface="Arial" panose="020B0604020202020204" pitchFamily="34" charset="0"/>
                      </a:endParaRPr>
                    </a:p>
                  </a:txBody>
                  <a:tcPr marL="115247" marR="115247" marT="57623" marB="57623">
                    <a:lnL w="12700" cap="flat" cmpd="sng" algn="ctr">
                      <a:solidFill>
                        <a:schemeClr val="bg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331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0" i="0" dirty="0">
                          <a:solidFill>
                            <a:schemeClr val="accent3"/>
                          </a:solidFill>
                          <a:latin typeface="Arial" panose="020B0604020202020204" pitchFamily="34" charset="0"/>
                        </a:rPr>
                        <a:t>Enrollment</a:t>
                      </a:r>
                    </a:p>
                  </a:txBody>
                  <a:tcPr marL="230494" marR="230494" marT="57623" marB="57623">
                    <a:lnL w="12700" cmpd="sng">
                      <a:noFill/>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0AB00"/>
                          </a:solidFill>
                          <a:effectLst/>
                          <a:uLnTx/>
                          <a:uFillTx/>
                          <a:latin typeface="Arial" panose="020B0604020202020204" pitchFamily="34" charset="0"/>
                          <a:ea typeface="+mn-ea"/>
                          <a:cs typeface="+mn-cs"/>
                        </a:rPr>
                        <a:t>Retention and Success</a:t>
                      </a:r>
                    </a:p>
                  </a:txBody>
                  <a:tcPr marL="230494" marR="230494" marT="57623" marB="57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AFC9"/>
                          </a:solidFill>
                          <a:effectLst/>
                          <a:uLnTx/>
                          <a:uFillTx/>
                          <a:latin typeface="Arial" panose="020B0604020202020204" pitchFamily="34" charset="0"/>
                          <a:ea typeface="+mn-ea"/>
                          <a:cs typeface="+mn-cs"/>
                        </a:rPr>
                        <a:t>Cost</a:t>
                      </a:r>
                    </a:p>
                  </a:txBody>
                  <a:tcPr marL="230494" marR="230494" marT="57623" marB="57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4"/>
                          </a:solidFill>
                          <a:effectLst/>
                          <a:uLnTx/>
                          <a:uFillTx/>
                          <a:latin typeface="Arial" panose="020B0604020202020204" pitchFamily="34" charset="0"/>
                          <a:ea typeface="+mn-ea"/>
                          <a:cs typeface="+mn-cs"/>
                        </a:rPr>
                        <a:t>Debt and Earnings</a:t>
                      </a:r>
                    </a:p>
                  </a:txBody>
                  <a:tcPr marL="230494" marR="230494" marT="57623" marB="57623">
                    <a:lnL w="12700" cap="flat" cmpd="sng" algn="ctr">
                      <a:solidFill>
                        <a:schemeClr val="bg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0" name="title">
            <a:extLst>
              <a:ext uri="{FF2B5EF4-FFF2-40B4-BE49-F238E27FC236}">
                <a16:creationId xmlns:a16="http://schemas.microsoft.com/office/drawing/2014/main" id="{23AD7559-632D-94E6-3D3F-6D690FA5DA34}"/>
              </a:ext>
            </a:extLst>
          </p:cNvPr>
          <p:cNvSpPr/>
          <p:nvPr/>
        </p:nvSpPr>
        <p:spPr>
          <a:xfrm>
            <a:off x="358570" y="288194"/>
            <a:ext cx="10906837" cy="749237"/>
          </a:xfrm>
          <a:prstGeom prst="rect">
            <a:avLst/>
          </a:prstGeom>
        </p:spPr>
        <p:txBody>
          <a:bodyPr spcFirstLastPara="0" lIns="0" tIns="0" rIns="0" bIns="0" anchor="t"/>
          <a:lstStyle/>
          <a:p>
            <a:pPr algn="l" hangingPunct="0">
              <a:lnSpc>
                <a:spcPct val="83333"/>
              </a:lnSpc>
              <a:spcBef>
                <a:spcPct val="6667"/>
              </a:spcBef>
            </a:pPr>
            <a:r>
              <a:rPr lang="en-US" sz="4800" b="1" dirty="0">
                <a:solidFill>
                  <a:srgbClr val="284E86"/>
                </a:solidFill>
                <a:latin typeface="Arial" panose="020B0604020202020204" pitchFamily="34" charset="0"/>
                <a:cs typeface="Arial" panose="020B0604020202020204" pitchFamily="34" charset="0"/>
              </a:rPr>
              <a:t>What is the College Scorecard?</a:t>
            </a:r>
          </a:p>
        </p:txBody>
      </p:sp>
      <p:sp>
        <p:nvSpPr>
          <p:cNvPr id="21" name="title copy">
            <a:extLst>
              <a:ext uri="{FF2B5EF4-FFF2-40B4-BE49-F238E27FC236}">
                <a16:creationId xmlns:a16="http://schemas.microsoft.com/office/drawing/2014/main" id="{3E66FED7-6FB8-546C-23F8-2734DAB52F82}"/>
              </a:ext>
            </a:extLst>
          </p:cNvPr>
          <p:cNvSpPr/>
          <p:nvPr/>
        </p:nvSpPr>
        <p:spPr>
          <a:xfrm>
            <a:off x="358570" y="982787"/>
            <a:ext cx="12154385" cy="749237"/>
          </a:xfrm>
          <a:prstGeom prst="rect">
            <a:avLst/>
          </a:prstGeom>
        </p:spPr>
        <p:txBody>
          <a:bodyPr spcFirstLastPara="0" lIns="0" tIns="0" rIns="0" bIns="0" anchor="t"/>
          <a:lstStyle/>
          <a:p>
            <a:pPr>
              <a:lnSpc>
                <a:spcPct val="100000"/>
              </a:lnSpc>
            </a:pPr>
            <a:r>
              <a:rPr lang="en-US" sz="2400" dirty="0">
                <a:solidFill>
                  <a:srgbClr val="4E504F"/>
                </a:solidFill>
                <a:latin typeface="Arial" panose="020B0604020202020204" pitchFamily="34" charset="0"/>
                <a:cs typeface="Arial" panose="020B0604020202020204" pitchFamily="34" charset="0"/>
              </a:rPr>
              <a:t>Feds compiled different metrics from several sources to give a standardized overview of different campuses – for example</a:t>
            </a:r>
          </a:p>
        </p:txBody>
      </p:sp>
      <p:pic>
        <p:nvPicPr>
          <p:cNvPr id="2" name="Picture 1" descr="A group of white circles on a black background&#10;&#10;Description automatically generated">
            <a:extLst>
              <a:ext uri="{FF2B5EF4-FFF2-40B4-BE49-F238E27FC236}">
                <a16:creationId xmlns:a16="http://schemas.microsoft.com/office/drawing/2014/main" id="{9E1568BE-9DD4-B174-28E3-04DD228B0FBF}"/>
              </a:ext>
            </a:extLst>
          </p:cNvPr>
          <p:cNvPicPr>
            <a:picLocks noChangeAspect="1"/>
          </p:cNvPicPr>
          <p:nvPr/>
        </p:nvPicPr>
        <p:blipFill rotWithShape="1">
          <a:blip r:embed="rId3">
            <a:alphaModFix amt="15000"/>
          </a:blip>
          <a:srcRect l="-23387" t="33655" r="-5645" b="56730"/>
          <a:stretch/>
        </p:blipFill>
        <p:spPr>
          <a:xfrm>
            <a:off x="0" y="7568944"/>
            <a:ext cx="14630400" cy="685800"/>
          </a:xfrm>
          <a:prstGeom prst="rect">
            <a:avLst/>
          </a:prstGeom>
          <a:gradFill>
            <a:gsLst>
              <a:gs pos="0">
                <a:schemeClr val="tx2"/>
              </a:gs>
              <a:gs pos="58000">
                <a:schemeClr val="accent3"/>
              </a:gs>
              <a:gs pos="100000">
                <a:schemeClr val="tx2"/>
              </a:gs>
            </a:gsLst>
            <a:lin ang="0" scaled="0"/>
          </a:gradFill>
        </p:spPr>
      </p:pic>
      <p:sp>
        <p:nvSpPr>
          <p:cNvPr id="3" name="Slide Number Placeholder 5">
            <a:extLst>
              <a:ext uri="{FF2B5EF4-FFF2-40B4-BE49-F238E27FC236}">
                <a16:creationId xmlns:a16="http://schemas.microsoft.com/office/drawing/2014/main" id="{90B773CB-0A4D-6A8C-1900-0196717C4ED3}"/>
              </a:ext>
            </a:extLst>
          </p:cNvPr>
          <p:cNvSpPr>
            <a:spLocks noGrp="1"/>
          </p:cNvSpPr>
          <p:nvPr>
            <p:ph type="sldNum" sz="quarter" idx="12"/>
          </p:nvPr>
        </p:nvSpPr>
        <p:spPr>
          <a:xfrm>
            <a:off x="174668" y="7726283"/>
            <a:ext cx="907360" cy="371123"/>
          </a:xfrm>
        </p:spPr>
        <p:txBody>
          <a:bodyPr vert="horz" lIns="109728" tIns="54864" rIns="109728" bIns="54864" rtlCol="0" anchor="ctr">
            <a:normAutofit/>
          </a:bodyPr>
          <a:lstStyle/>
          <a:p>
            <a:pPr algn="l">
              <a:spcAft>
                <a:spcPts val="720"/>
              </a:spcAft>
            </a:pPr>
            <a:fld id="{A65A5C87-DF58-40C8-B092-1DE63DB4547E}" type="slidenum">
              <a:rPr lang="en-US">
                <a:solidFill>
                  <a:schemeClr val="tx2">
                    <a:lumMod val="50000"/>
                    <a:lumOff val="50000"/>
                  </a:schemeClr>
                </a:solidFill>
              </a:rPr>
              <a:pPr algn="l">
                <a:spcAft>
                  <a:spcPts val="720"/>
                </a:spcAft>
              </a:pPr>
              <a:t>4</a:t>
            </a:fld>
            <a:endParaRPr lang="en-US" dirty="0">
              <a:solidFill>
                <a:schemeClr val="tx2">
                  <a:lumMod val="50000"/>
                  <a:lumOff val="50000"/>
                </a:schemeClr>
              </a:solidFill>
            </a:endParaRPr>
          </a:p>
        </p:txBody>
      </p:sp>
      <p:sp>
        <p:nvSpPr>
          <p:cNvPr id="4" name="Rectangle 3">
            <a:extLst>
              <a:ext uri="{FF2B5EF4-FFF2-40B4-BE49-F238E27FC236}">
                <a16:creationId xmlns:a16="http://schemas.microsoft.com/office/drawing/2014/main" id="{0AED7DF8-1CE3-CD60-4BF6-830AAC80BFA0}"/>
              </a:ext>
            </a:extLst>
          </p:cNvPr>
          <p:cNvSpPr/>
          <p:nvPr/>
        </p:nvSpPr>
        <p:spPr>
          <a:xfrm>
            <a:off x="0" y="1"/>
            <a:ext cx="14630400" cy="13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descr="A white letter on a black background&#10;&#10;Description automatically generated">
            <a:extLst>
              <a:ext uri="{FF2B5EF4-FFF2-40B4-BE49-F238E27FC236}">
                <a16:creationId xmlns:a16="http://schemas.microsoft.com/office/drawing/2014/main" id="{2C0E5C4E-096A-A245-439C-83DAAEF4339B}"/>
              </a:ext>
            </a:extLst>
          </p:cNvPr>
          <p:cNvPicPr>
            <a:picLocks noChangeAspect="1"/>
          </p:cNvPicPr>
          <p:nvPr/>
        </p:nvPicPr>
        <p:blipFill>
          <a:blip r:embed="rId4"/>
          <a:stretch>
            <a:fillRect/>
          </a:stretch>
        </p:blipFill>
        <p:spPr>
          <a:xfrm>
            <a:off x="12072513" y="7726283"/>
            <a:ext cx="2190355" cy="371123"/>
          </a:xfrm>
          <a:prstGeom prst="rect">
            <a:avLst/>
          </a:prstGeom>
          <a:effectLst>
            <a:outerShdw blurRad="50800" dist="38100" dir="2700000" algn="tl" rotWithShape="0">
              <a:prstClr val="black">
                <a:alpha val="40000"/>
              </a:prstClr>
            </a:outerShdw>
          </a:effectLst>
        </p:spPr>
      </p:pic>
      <p:pic>
        <p:nvPicPr>
          <p:cNvPr id="6" name="Graphic 5" descr="Schoolhouse outline">
            <a:extLst>
              <a:ext uri="{FF2B5EF4-FFF2-40B4-BE49-F238E27FC236}">
                <a16:creationId xmlns:a16="http://schemas.microsoft.com/office/drawing/2014/main" id="{E1932F1D-1BA8-EDAD-3316-147B0454BB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555237" y="3281352"/>
            <a:ext cx="1620790" cy="1620790"/>
          </a:xfrm>
          <a:prstGeom prst="rect">
            <a:avLst/>
          </a:prstGeom>
        </p:spPr>
      </p:pic>
      <p:pic>
        <p:nvPicPr>
          <p:cNvPr id="10" name="Graphic 9" descr="Diploma roll with solid fill">
            <a:extLst>
              <a:ext uri="{FF2B5EF4-FFF2-40B4-BE49-F238E27FC236}">
                <a16:creationId xmlns:a16="http://schemas.microsoft.com/office/drawing/2014/main" id="{DFD646A2-EC17-F516-28CE-5A2931D5785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00228" y="3508964"/>
            <a:ext cx="1769749" cy="1769749"/>
          </a:xfrm>
          <a:prstGeom prst="rect">
            <a:avLst/>
          </a:prstGeom>
        </p:spPr>
      </p:pic>
      <p:pic>
        <p:nvPicPr>
          <p:cNvPr id="12" name="Graphic 11" descr="Debt with solid fill">
            <a:extLst>
              <a:ext uri="{FF2B5EF4-FFF2-40B4-BE49-F238E27FC236}">
                <a16:creationId xmlns:a16="http://schemas.microsoft.com/office/drawing/2014/main" id="{742C01C7-3B36-15C7-DE83-973103B7E58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260425" y="3346853"/>
            <a:ext cx="1769748" cy="1769748"/>
          </a:xfrm>
          <a:prstGeom prst="rect">
            <a:avLst/>
          </a:prstGeom>
        </p:spPr>
      </p:pic>
      <p:pic>
        <p:nvPicPr>
          <p:cNvPr id="14" name="Graphic 13" descr="Money with solid fill">
            <a:extLst>
              <a:ext uri="{FF2B5EF4-FFF2-40B4-BE49-F238E27FC236}">
                <a16:creationId xmlns:a16="http://schemas.microsoft.com/office/drawing/2014/main" id="{705D6AAD-2B46-7D8C-91A9-239C133DE75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454375" y="3229926"/>
            <a:ext cx="1769747" cy="1769747"/>
          </a:xfrm>
          <a:prstGeom prst="rect">
            <a:avLst/>
          </a:prstGeom>
        </p:spPr>
      </p:pic>
      <p:pic>
        <p:nvPicPr>
          <p:cNvPr id="22" name="Graphic 21" descr="Miscellaneous with solid fill">
            <a:extLst>
              <a:ext uri="{FF2B5EF4-FFF2-40B4-BE49-F238E27FC236}">
                <a16:creationId xmlns:a16="http://schemas.microsoft.com/office/drawing/2014/main" id="{728B41AC-5A40-C731-B639-97B612F94F6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109891" y="6497206"/>
            <a:ext cx="914400" cy="914400"/>
          </a:xfrm>
          <a:prstGeom prst="rect">
            <a:avLst/>
          </a:prstGeom>
        </p:spPr>
      </p:pic>
    </p:spTree>
    <p:extLst>
      <p:ext uri="{BB962C8B-B14F-4D97-AF65-F5344CB8AC3E}">
        <p14:creationId xmlns:p14="http://schemas.microsoft.com/office/powerpoint/2010/main" val="783690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C26D4-C256-5AEE-7CD8-2894E4CD68DD}"/>
            </a:ext>
          </a:extLst>
        </p:cNvPr>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B0602E21-D3BE-162C-FF94-011128E08545}"/>
              </a:ext>
            </a:extLst>
          </p:cNvPr>
          <p:cNvGraphicFramePr>
            <a:graphicFrameLocks/>
          </p:cNvGraphicFramePr>
          <p:nvPr>
            <p:extLst>
              <p:ext uri="{D42A27DB-BD31-4B8C-83A1-F6EECF244321}">
                <p14:modId xmlns:p14="http://schemas.microsoft.com/office/powerpoint/2010/main" val="1708878095"/>
              </p:ext>
            </p:extLst>
          </p:nvPr>
        </p:nvGraphicFramePr>
        <p:xfrm>
          <a:off x="657546" y="2980545"/>
          <a:ext cx="13366746" cy="4266268"/>
        </p:xfrm>
        <a:graphic>
          <a:graphicData uri="http://schemas.openxmlformats.org/drawingml/2006/table">
            <a:tbl>
              <a:tblPr firstRow="1" bandRow="1">
                <a:tableStyleId>{5C22544A-7EE6-4342-B048-85BDC9FD1C3A}</a:tableStyleId>
              </a:tblPr>
              <a:tblGrid>
                <a:gridCol w="3965825">
                  <a:extLst>
                    <a:ext uri="{9D8B030D-6E8A-4147-A177-3AD203B41FA5}">
                      <a16:colId xmlns:a16="http://schemas.microsoft.com/office/drawing/2014/main" val="20000"/>
                    </a:ext>
                  </a:extLst>
                </a:gridCol>
                <a:gridCol w="4945339">
                  <a:extLst>
                    <a:ext uri="{9D8B030D-6E8A-4147-A177-3AD203B41FA5}">
                      <a16:colId xmlns:a16="http://schemas.microsoft.com/office/drawing/2014/main" val="20002"/>
                    </a:ext>
                  </a:extLst>
                </a:gridCol>
                <a:gridCol w="4455582">
                  <a:extLst>
                    <a:ext uri="{9D8B030D-6E8A-4147-A177-3AD203B41FA5}">
                      <a16:colId xmlns:a16="http://schemas.microsoft.com/office/drawing/2014/main" val="20003"/>
                    </a:ext>
                  </a:extLst>
                </a:gridCol>
              </a:tblGrid>
              <a:tr h="2133134">
                <a:tc>
                  <a:txBody>
                    <a:bodyPr/>
                    <a:lstStyle/>
                    <a:p>
                      <a:endParaRPr lang="en-US" sz="2800" b="0" i="0" dirty="0">
                        <a:latin typeface="Arial" panose="020B0604020202020204" pitchFamily="34" charset="0"/>
                      </a:endParaRPr>
                    </a:p>
                  </a:txBody>
                  <a:tcPr marL="115247" marR="115247" marT="57623" marB="57623">
                    <a:lnL w="12700" cmpd="sng">
                      <a:noFill/>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800" b="0" i="0" dirty="0">
                        <a:latin typeface="Arial" panose="020B0604020202020204" pitchFamily="34" charset="0"/>
                      </a:endParaRPr>
                    </a:p>
                  </a:txBody>
                  <a:tcPr marL="115247" marR="115247" marT="57623" marB="57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800" b="0" i="0" dirty="0">
                        <a:latin typeface="Arial" panose="020B0604020202020204" pitchFamily="34" charset="0"/>
                      </a:endParaRPr>
                    </a:p>
                  </a:txBody>
                  <a:tcPr marL="115247" marR="115247" marT="57623" marB="57623">
                    <a:lnL w="12700" cap="flat" cmpd="sng" algn="ctr">
                      <a:solidFill>
                        <a:schemeClr val="bg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331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0" i="0" dirty="0">
                          <a:solidFill>
                            <a:schemeClr val="accent3"/>
                          </a:solidFill>
                          <a:latin typeface="Arial" panose="020B0604020202020204" pitchFamily="34" charset="0"/>
                        </a:rPr>
                        <a:t>IPEDS</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Enrollment, retention, grad rate etc.</a:t>
                      </a:r>
                      <a:endParaRPr lang="en-US" sz="2200" b="0" i="0" dirty="0">
                        <a:solidFill>
                          <a:schemeClr val="accent3"/>
                        </a:solidFill>
                        <a:latin typeface="Arial" panose="020B0604020202020204" pitchFamily="34" charset="0"/>
                      </a:endParaRPr>
                    </a:p>
                  </a:txBody>
                  <a:tcPr marL="230494" marR="230494" marT="57623" marB="57623">
                    <a:lnL w="12700" cmpd="sng">
                      <a:noFill/>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AFC9"/>
                          </a:solidFill>
                          <a:effectLst/>
                          <a:uLnTx/>
                          <a:uFillTx/>
                          <a:latin typeface="Arial" panose="020B0604020202020204" pitchFamily="34" charset="0"/>
                          <a:ea typeface="+mn-ea"/>
                          <a:cs typeface="+mn-cs"/>
                        </a:rPr>
                        <a:t>National Student Loan Data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Debt – Title IV recipients</a:t>
                      </a:r>
                      <a:endParaRPr kumimoji="0" lang="en-US" sz="2200" b="0" i="0" u="none" strike="noStrike" kern="1200" cap="none" spc="0" normalizeH="0" baseline="0" noProof="0" dirty="0">
                        <a:ln>
                          <a:noFill/>
                        </a:ln>
                        <a:solidFill>
                          <a:srgbClr val="00AFC9"/>
                        </a:solidFill>
                        <a:effectLst/>
                        <a:uLnTx/>
                        <a:uFillTx/>
                        <a:latin typeface="Arial" panose="020B0604020202020204" pitchFamily="34" charset="0"/>
                        <a:ea typeface="+mn-ea"/>
                        <a:cs typeface="+mn-cs"/>
                      </a:endParaRPr>
                    </a:p>
                  </a:txBody>
                  <a:tcPr marL="230494" marR="230494" marT="57623" marB="57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4"/>
                          </a:solidFill>
                          <a:effectLst/>
                          <a:uLnTx/>
                          <a:uFillTx/>
                          <a:latin typeface="Arial" panose="020B0604020202020204" pitchFamily="34" charset="0"/>
                          <a:ea typeface="+mn-ea"/>
                          <a:cs typeface="+mn-cs"/>
                        </a:rPr>
                        <a:t>US Treasury tax records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Earnings based on Title IV recipients only</a:t>
                      </a:r>
                      <a:endParaRPr kumimoji="0" lang="en-US" sz="2200" b="0" i="0" u="none" strike="noStrike" kern="1200" cap="none" spc="0" normalizeH="0" baseline="0" noProof="0" dirty="0">
                        <a:ln>
                          <a:noFill/>
                        </a:ln>
                        <a:solidFill>
                          <a:schemeClr val="accent4"/>
                        </a:solidFill>
                        <a:effectLst/>
                        <a:uLnTx/>
                        <a:uFillTx/>
                        <a:latin typeface="Arial" panose="020B0604020202020204" pitchFamily="34" charset="0"/>
                        <a:ea typeface="+mn-ea"/>
                        <a:cs typeface="+mn-cs"/>
                      </a:endParaRPr>
                    </a:p>
                  </a:txBody>
                  <a:tcPr marL="230494" marR="230494" marT="57623" marB="57623">
                    <a:lnL w="12700" cap="flat" cmpd="sng" algn="ctr">
                      <a:solidFill>
                        <a:schemeClr val="bg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0" name="title">
            <a:extLst>
              <a:ext uri="{FF2B5EF4-FFF2-40B4-BE49-F238E27FC236}">
                <a16:creationId xmlns:a16="http://schemas.microsoft.com/office/drawing/2014/main" id="{A4AE6219-AEDD-05CF-D923-3E7E9A25CDAE}"/>
              </a:ext>
            </a:extLst>
          </p:cNvPr>
          <p:cNvSpPr/>
          <p:nvPr/>
        </p:nvSpPr>
        <p:spPr>
          <a:xfrm>
            <a:off x="358570" y="288194"/>
            <a:ext cx="10906837" cy="749237"/>
          </a:xfrm>
          <a:prstGeom prst="rect">
            <a:avLst/>
          </a:prstGeom>
        </p:spPr>
        <p:txBody>
          <a:bodyPr spcFirstLastPara="0" lIns="0" tIns="0" rIns="0" bIns="0" anchor="t"/>
          <a:lstStyle/>
          <a:p>
            <a:pPr algn="l" hangingPunct="0">
              <a:lnSpc>
                <a:spcPct val="83333"/>
              </a:lnSpc>
              <a:spcBef>
                <a:spcPct val="6667"/>
              </a:spcBef>
            </a:pPr>
            <a:r>
              <a:rPr lang="en-US" sz="2800" b="1" dirty="0">
                <a:solidFill>
                  <a:srgbClr val="284E86"/>
                </a:solidFill>
                <a:latin typeface="Arial" panose="020B0604020202020204" pitchFamily="34" charset="0"/>
                <a:cs typeface="Arial" panose="020B0604020202020204" pitchFamily="34" charset="0"/>
              </a:rPr>
              <a:t>(From) </a:t>
            </a:r>
            <a:r>
              <a:rPr lang="en-US" sz="4800" b="1" dirty="0">
                <a:solidFill>
                  <a:srgbClr val="284E86"/>
                </a:solidFill>
                <a:latin typeface="Arial" panose="020B0604020202020204" pitchFamily="34" charset="0"/>
                <a:cs typeface="Arial" panose="020B0604020202020204" pitchFamily="34" charset="0"/>
              </a:rPr>
              <a:t>Where is the College Scorecard?</a:t>
            </a:r>
          </a:p>
        </p:txBody>
      </p:sp>
      <p:pic>
        <p:nvPicPr>
          <p:cNvPr id="2" name="Picture 1" descr="A group of white circles on a black background&#10;&#10;Description automatically generated">
            <a:extLst>
              <a:ext uri="{FF2B5EF4-FFF2-40B4-BE49-F238E27FC236}">
                <a16:creationId xmlns:a16="http://schemas.microsoft.com/office/drawing/2014/main" id="{DCB512A1-9A65-9103-9429-BE219AEA1DB9}"/>
              </a:ext>
            </a:extLst>
          </p:cNvPr>
          <p:cNvPicPr>
            <a:picLocks noChangeAspect="1"/>
          </p:cNvPicPr>
          <p:nvPr/>
        </p:nvPicPr>
        <p:blipFill rotWithShape="1">
          <a:blip r:embed="rId3">
            <a:alphaModFix amt="15000"/>
          </a:blip>
          <a:srcRect l="-23387" t="33655" r="-5645" b="56730"/>
          <a:stretch/>
        </p:blipFill>
        <p:spPr>
          <a:xfrm>
            <a:off x="0" y="7568944"/>
            <a:ext cx="14630400" cy="685800"/>
          </a:xfrm>
          <a:prstGeom prst="rect">
            <a:avLst/>
          </a:prstGeom>
          <a:gradFill>
            <a:gsLst>
              <a:gs pos="0">
                <a:schemeClr val="tx2"/>
              </a:gs>
              <a:gs pos="58000">
                <a:schemeClr val="accent3"/>
              </a:gs>
              <a:gs pos="100000">
                <a:schemeClr val="tx2"/>
              </a:gs>
            </a:gsLst>
            <a:lin ang="0" scaled="0"/>
          </a:gradFill>
        </p:spPr>
      </p:pic>
      <p:sp>
        <p:nvSpPr>
          <p:cNvPr id="3" name="Slide Number Placeholder 5">
            <a:extLst>
              <a:ext uri="{FF2B5EF4-FFF2-40B4-BE49-F238E27FC236}">
                <a16:creationId xmlns:a16="http://schemas.microsoft.com/office/drawing/2014/main" id="{D159885C-8FC8-A50D-B846-CB5DACBB98EC}"/>
              </a:ext>
            </a:extLst>
          </p:cNvPr>
          <p:cNvSpPr>
            <a:spLocks noGrp="1"/>
          </p:cNvSpPr>
          <p:nvPr>
            <p:ph type="sldNum" sz="quarter" idx="12"/>
          </p:nvPr>
        </p:nvSpPr>
        <p:spPr>
          <a:xfrm>
            <a:off x="174668" y="7726283"/>
            <a:ext cx="907360" cy="371123"/>
          </a:xfrm>
        </p:spPr>
        <p:txBody>
          <a:bodyPr vert="horz" lIns="109728" tIns="54864" rIns="109728" bIns="54864" rtlCol="0" anchor="ctr">
            <a:normAutofit/>
          </a:bodyPr>
          <a:lstStyle/>
          <a:p>
            <a:pPr algn="l">
              <a:spcAft>
                <a:spcPts val="720"/>
              </a:spcAft>
            </a:pPr>
            <a:fld id="{A65A5C87-DF58-40C8-B092-1DE63DB4547E}" type="slidenum">
              <a:rPr lang="en-US">
                <a:solidFill>
                  <a:schemeClr val="tx2">
                    <a:lumMod val="50000"/>
                    <a:lumOff val="50000"/>
                  </a:schemeClr>
                </a:solidFill>
              </a:rPr>
              <a:pPr algn="l">
                <a:spcAft>
                  <a:spcPts val="720"/>
                </a:spcAft>
              </a:pPr>
              <a:t>5</a:t>
            </a:fld>
            <a:endParaRPr lang="en-US" dirty="0">
              <a:solidFill>
                <a:schemeClr val="tx2">
                  <a:lumMod val="50000"/>
                  <a:lumOff val="50000"/>
                </a:schemeClr>
              </a:solidFill>
            </a:endParaRPr>
          </a:p>
        </p:txBody>
      </p:sp>
      <p:sp>
        <p:nvSpPr>
          <p:cNvPr id="4" name="Rectangle 3">
            <a:extLst>
              <a:ext uri="{FF2B5EF4-FFF2-40B4-BE49-F238E27FC236}">
                <a16:creationId xmlns:a16="http://schemas.microsoft.com/office/drawing/2014/main" id="{349141B3-9400-A3F5-7B07-6D40CCAE870F}"/>
              </a:ext>
            </a:extLst>
          </p:cNvPr>
          <p:cNvSpPr/>
          <p:nvPr/>
        </p:nvSpPr>
        <p:spPr>
          <a:xfrm>
            <a:off x="0" y="1"/>
            <a:ext cx="14630400" cy="13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descr="A white letter on a black background&#10;&#10;Description automatically generated">
            <a:extLst>
              <a:ext uri="{FF2B5EF4-FFF2-40B4-BE49-F238E27FC236}">
                <a16:creationId xmlns:a16="http://schemas.microsoft.com/office/drawing/2014/main" id="{5EB347A5-EE2E-EE94-AE8F-B1C3DB9B8258}"/>
              </a:ext>
            </a:extLst>
          </p:cNvPr>
          <p:cNvPicPr>
            <a:picLocks noChangeAspect="1"/>
          </p:cNvPicPr>
          <p:nvPr/>
        </p:nvPicPr>
        <p:blipFill>
          <a:blip r:embed="rId4"/>
          <a:stretch>
            <a:fillRect/>
          </a:stretch>
        </p:blipFill>
        <p:spPr>
          <a:xfrm>
            <a:off x="12072513" y="7726283"/>
            <a:ext cx="2190355" cy="371123"/>
          </a:xfrm>
          <a:prstGeom prst="rect">
            <a:avLst/>
          </a:prstGeom>
          <a:effectLst>
            <a:outerShdw blurRad="50800" dist="38100" dir="2700000" algn="tl" rotWithShape="0">
              <a:prstClr val="black">
                <a:alpha val="40000"/>
              </a:prstClr>
            </a:outerShdw>
          </a:effectLst>
        </p:spPr>
      </p:pic>
      <p:pic>
        <p:nvPicPr>
          <p:cNvPr id="6" name="Graphic 5" descr="Schoolhouse outline">
            <a:extLst>
              <a:ext uri="{FF2B5EF4-FFF2-40B4-BE49-F238E27FC236}">
                <a16:creationId xmlns:a16="http://schemas.microsoft.com/office/drawing/2014/main" id="{92720E2D-0E25-B4A9-626E-241F91C6031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7546" y="3304404"/>
            <a:ext cx="1620790" cy="1620790"/>
          </a:xfrm>
          <a:prstGeom prst="rect">
            <a:avLst/>
          </a:prstGeom>
        </p:spPr>
      </p:pic>
      <p:pic>
        <p:nvPicPr>
          <p:cNvPr id="12" name="Graphic 11" descr="Debt with solid fill">
            <a:extLst>
              <a:ext uri="{FF2B5EF4-FFF2-40B4-BE49-F238E27FC236}">
                <a16:creationId xmlns:a16="http://schemas.microsoft.com/office/drawing/2014/main" id="{136B8972-0540-55AF-8BFB-A3D183FA829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30326" y="3346853"/>
            <a:ext cx="1769748" cy="1769748"/>
          </a:xfrm>
          <a:prstGeom prst="rect">
            <a:avLst/>
          </a:prstGeom>
        </p:spPr>
      </p:pic>
      <p:pic>
        <p:nvPicPr>
          <p:cNvPr id="14" name="Graphic 13" descr="Money with solid fill">
            <a:extLst>
              <a:ext uri="{FF2B5EF4-FFF2-40B4-BE49-F238E27FC236}">
                <a16:creationId xmlns:a16="http://schemas.microsoft.com/office/drawing/2014/main" id="{E106D2FF-932D-6241-1CE0-762CA41DD43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454375" y="3229926"/>
            <a:ext cx="1769747" cy="1769747"/>
          </a:xfrm>
          <a:prstGeom prst="rect">
            <a:avLst/>
          </a:prstGeom>
        </p:spPr>
      </p:pic>
      <p:pic>
        <p:nvPicPr>
          <p:cNvPr id="22" name="Graphic 21" descr="Miscellaneous with solid fill">
            <a:extLst>
              <a:ext uri="{FF2B5EF4-FFF2-40B4-BE49-F238E27FC236}">
                <a16:creationId xmlns:a16="http://schemas.microsoft.com/office/drawing/2014/main" id="{9E9CCEAB-3FD4-9792-B117-3CBF2DCC71B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3109891" y="6497206"/>
            <a:ext cx="914400" cy="914400"/>
          </a:xfrm>
          <a:prstGeom prst="rect">
            <a:avLst/>
          </a:prstGeom>
        </p:spPr>
      </p:pic>
      <p:pic>
        <p:nvPicPr>
          <p:cNvPr id="5" name="Graphic 4" descr="Diploma roll with solid fill">
            <a:extLst>
              <a:ext uri="{FF2B5EF4-FFF2-40B4-BE49-F238E27FC236}">
                <a16:creationId xmlns:a16="http://schemas.microsoft.com/office/drawing/2014/main" id="{53BE4556-1465-1BC8-9968-CEFF3B54294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659062" y="3346852"/>
            <a:ext cx="1769749" cy="1769749"/>
          </a:xfrm>
          <a:prstGeom prst="rect">
            <a:avLst/>
          </a:prstGeom>
        </p:spPr>
      </p:pic>
    </p:spTree>
    <p:extLst>
      <p:ext uri="{BB962C8B-B14F-4D97-AF65-F5344CB8AC3E}">
        <p14:creationId xmlns:p14="http://schemas.microsoft.com/office/powerpoint/2010/main" val="4013811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11BF4-55A5-9E4C-1A9F-C68CDC3C664E}"/>
            </a:ext>
          </a:extLst>
        </p:cNvPr>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C71B538C-6BB2-AF4A-50A0-0FCF9259D169}"/>
              </a:ext>
            </a:extLst>
          </p:cNvPr>
          <p:cNvGraphicFramePr>
            <a:graphicFrameLocks/>
          </p:cNvGraphicFramePr>
          <p:nvPr>
            <p:extLst>
              <p:ext uri="{D42A27DB-BD31-4B8C-83A1-F6EECF244321}">
                <p14:modId xmlns:p14="http://schemas.microsoft.com/office/powerpoint/2010/main" val="1924767751"/>
              </p:ext>
            </p:extLst>
          </p:nvPr>
        </p:nvGraphicFramePr>
        <p:xfrm>
          <a:off x="657546" y="2980545"/>
          <a:ext cx="13366746" cy="4266268"/>
        </p:xfrm>
        <a:graphic>
          <a:graphicData uri="http://schemas.openxmlformats.org/drawingml/2006/table">
            <a:tbl>
              <a:tblPr firstRow="1" bandRow="1">
                <a:tableStyleId>{5C22544A-7EE6-4342-B048-85BDC9FD1C3A}</a:tableStyleId>
              </a:tblPr>
              <a:tblGrid>
                <a:gridCol w="4164975">
                  <a:extLst>
                    <a:ext uri="{9D8B030D-6E8A-4147-A177-3AD203B41FA5}">
                      <a16:colId xmlns:a16="http://schemas.microsoft.com/office/drawing/2014/main" val="20000"/>
                    </a:ext>
                  </a:extLst>
                </a:gridCol>
                <a:gridCol w="4746189">
                  <a:extLst>
                    <a:ext uri="{9D8B030D-6E8A-4147-A177-3AD203B41FA5}">
                      <a16:colId xmlns:a16="http://schemas.microsoft.com/office/drawing/2014/main" val="20002"/>
                    </a:ext>
                  </a:extLst>
                </a:gridCol>
                <a:gridCol w="4455582">
                  <a:extLst>
                    <a:ext uri="{9D8B030D-6E8A-4147-A177-3AD203B41FA5}">
                      <a16:colId xmlns:a16="http://schemas.microsoft.com/office/drawing/2014/main" val="20003"/>
                    </a:ext>
                  </a:extLst>
                </a:gridCol>
              </a:tblGrid>
              <a:tr h="2133134">
                <a:tc>
                  <a:txBody>
                    <a:bodyPr/>
                    <a:lstStyle/>
                    <a:p>
                      <a:endParaRPr lang="en-US" sz="2800" b="0" i="0" dirty="0">
                        <a:latin typeface="Arial" panose="020B0604020202020204" pitchFamily="34" charset="0"/>
                      </a:endParaRPr>
                    </a:p>
                  </a:txBody>
                  <a:tcPr marL="115247" marR="115247" marT="57623" marB="57623">
                    <a:lnL w="12700" cmpd="sng">
                      <a:noFill/>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800" b="0" i="0" dirty="0">
                        <a:latin typeface="Arial" panose="020B0604020202020204" pitchFamily="34" charset="0"/>
                      </a:endParaRPr>
                    </a:p>
                  </a:txBody>
                  <a:tcPr marL="115247" marR="115247" marT="57623" marB="57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800" b="0" i="0" dirty="0">
                        <a:latin typeface="Arial" panose="020B0604020202020204" pitchFamily="34" charset="0"/>
                      </a:endParaRPr>
                    </a:p>
                  </a:txBody>
                  <a:tcPr marL="115247" marR="115247" marT="57623" marB="57623">
                    <a:lnL w="12700" cap="flat" cmpd="sng" algn="ctr">
                      <a:solidFill>
                        <a:schemeClr val="bg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331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chemeClr val="accent3"/>
                          </a:solidFill>
                          <a:latin typeface="Arial" panose="020B0604020202020204" pitchFamily="34" charset="0"/>
                        </a:rPr>
                        <a:t>Transparency and Accountability</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Where there is light, darkness disappears</a:t>
                      </a:r>
                    </a:p>
                  </a:txBody>
                  <a:tcPr marL="230494" marR="230494" marT="57623" marB="57623">
                    <a:lnL w="12700" cmpd="sng">
                      <a:noFill/>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AFC9"/>
                          </a:solidFill>
                          <a:effectLst/>
                          <a:uLnTx/>
                          <a:uFillTx/>
                          <a:latin typeface="Arial" panose="020B0604020202020204" pitchFamily="34" charset="0"/>
                          <a:ea typeface="+mn-ea"/>
                          <a:cs typeface="+mn-cs"/>
                        </a:rPr>
                        <a:t>Prospective </a:t>
                      </a:r>
                      <a:r>
                        <a:rPr kumimoji="0" lang="en-US" sz="2200" b="0" i="0" u="none" strike="noStrike" kern="1200" cap="none" spc="0" normalizeH="0" baseline="0" noProof="0" dirty="0">
                          <a:ln>
                            <a:noFill/>
                          </a:ln>
                          <a:solidFill>
                            <a:srgbClr val="00AFC9"/>
                          </a:solidFill>
                          <a:effectLst/>
                          <a:uLnTx/>
                          <a:uFillTx/>
                          <a:latin typeface="Arial" panose="020B0604020202020204" pitchFamily="34" charset="0"/>
                          <a:ea typeface="+mn-ea"/>
                          <a:cs typeface="+mn-cs"/>
                        </a:rPr>
                        <a:t>Students &amp; Families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Informed decisions related to cost, graduation, debt, and earnings</a:t>
                      </a:r>
                      <a:endParaRPr kumimoji="0" lang="en-US" sz="2200" b="0" i="0" u="none" strike="noStrike" kern="1200" cap="none" spc="0" normalizeH="0" baseline="0" noProof="0" dirty="0">
                        <a:ln>
                          <a:noFill/>
                        </a:ln>
                        <a:solidFill>
                          <a:srgbClr val="00AFC9"/>
                        </a:solidFill>
                        <a:effectLst/>
                        <a:uLnTx/>
                        <a:uFillTx/>
                        <a:latin typeface="Arial" panose="020B0604020202020204" pitchFamily="34" charset="0"/>
                        <a:ea typeface="+mn-ea"/>
                        <a:cs typeface="+mn-cs"/>
                      </a:endParaRPr>
                    </a:p>
                  </a:txBody>
                  <a:tcPr marL="230494" marR="230494" marT="57623" marB="57623">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4"/>
                          </a:solidFill>
                          <a:effectLst/>
                          <a:uLnTx/>
                          <a:uFillTx/>
                          <a:latin typeface="Arial" panose="020B0604020202020204" pitchFamily="34" charset="0"/>
                          <a:ea typeface="+mn-ea"/>
                          <a:cs typeface="+mn-cs"/>
                        </a:rPr>
                        <a:t>Address Information Asymmetry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Many different sources of information made it hard to compare</a:t>
                      </a:r>
                      <a:endParaRPr kumimoji="0" lang="en-US" sz="2200" b="0" i="0" u="none" strike="noStrike" kern="1200" cap="none" spc="0" normalizeH="0" baseline="0" noProof="0" dirty="0">
                        <a:ln>
                          <a:noFill/>
                        </a:ln>
                        <a:solidFill>
                          <a:schemeClr val="accent4"/>
                        </a:solidFill>
                        <a:effectLst/>
                        <a:uLnTx/>
                        <a:uFillTx/>
                        <a:latin typeface="Arial" panose="020B0604020202020204" pitchFamily="34" charset="0"/>
                        <a:ea typeface="+mn-ea"/>
                        <a:cs typeface="+mn-cs"/>
                      </a:endParaRPr>
                    </a:p>
                  </a:txBody>
                  <a:tcPr marL="230494" marR="230494" marT="57623" marB="57623">
                    <a:lnL w="12700" cap="flat" cmpd="sng" algn="ctr">
                      <a:solidFill>
                        <a:schemeClr val="bg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0" name="title">
            <a:extLst>
              <a:ext uri="{FF2B5EF4-FFF2-40B4-BE49-F238E27FC236}">
                <a16:creationId xmlns:a16="http://schemas.microsoft.com/office/drawing/2014/main" id="{FE86DE14-54E5-0F26-8982-C420244F923F}"/>
              </a:ext>
            </a:extLst>
          </p:cNvPr>
          <p:cNvSpPr/>
          <p:nvPr/>
        </p:nvSpPr>
        <p:spPr>
          <a:xfrm>
            <a:off x="358570" y="288194"/>
            <a:ext cx="10906837" cy="749237"/>
          </a:xfrm>
          <a:prstGeom prst="rect">
            <a:avLst/>
          </a:prstGeom>
        </p:spPr>
        <p:txBody>
          <a:bodyPr spcFirstLastPara="0" lIns="0" tIns="0" rIns="0" bIns="0" anchor="t"/>
          <a:lstStyle/>
          <a:p>
            <a:pPr algn="l" hangingPunct="0">
              <a:lnSpc>
                <a:spcPct val="83333"/>
              </a:lnSpc>
              <a:spcBef>
                <a:spcPct val="6667"/>
              </a:spcBef>
            </a:pPr>
            <a:r>
              <a:rPr lang="en-US" sz="4800" b="1" dirty="0">
                <a:solidFill>
                  <a:srgbClr val="284E86"/>
                </a:solidFill>
                <a:latin typeface="Arial" panose="020B0604020202020204" pitchFamily="34" charset="0"/>
                <a:cs typeface="Arial" panose="020B0604020202020204" pitchFamily="34" charset="0"/>
              </a:rPr>
              <a:t>Why is the College Scorecard?</a:t>
            </a:r>
          </a:p>
        </p:txBody>
      </p:sp>
      <p:pic>
        <p:nvPicPr>
          <p:cNvPr id="2" name="Picture 1" descr="A group of white circles on a black background&#10;&#10;Description automatically generated">
            <a:extLst>
              <a:ext uri="{FF2B5EF4-FFF2-40B4-BE49-F238E27FC236}">
                <a16:creationId xmlns:a16="http://schemas.microsoft.com/office/drawing/2014/main" id="{13DFB78C-520B-50EF-2482-A91C0692EB73}"/>
              </a:ext>
            </a:extLst>
          </p:cNvPr>
          <p:cNvPicPr>
            <a:picLocks noChangeAspect="1"/>
          </p:cNvPicPr>
          <p:nvPr/>
        </p:nvPicPr>
        <p:blipFill rotWithShape="1">
          <a:blip r:embed="rId3">
            <a:alphaModFix amt="15000"/>
          </a:blip>
          <a:srcRect l="-23387" t="33655" r="-5645" b="56730"/>
          <a:stretch/>
        </p:blipFill>
        <p:spPr>
          <a:xfrm>
            <a:off x="0" y="7568944"/>
            <a:ext cx="14630400" cy="685800"/>
          </a:xfrm>
          <a:prstGeom prst="rect">
            <a:avLst/>
          </a:prstGeom>
          <a:gradFill>
            <a:gsLst>
              <a:gs pos="0">
                <a:schemeClr val="tx2"/>
              </a:gs>
              <a:gs pos="58000">
                <a:schemeClr val="accent3"/>
              </a:gs>
              <a:gs pos="100000">
                <a:schemeClr val="tx2"/>
              </a:gs>
            </a:gsLst>
            <a:lin ang="0" scaled="0"/>
          </a:gradFill>
        </p:spPr>
      </p:pic>
      <p:sp>
        <p:nvSpPr>
          <p:cNvPr id="3" name="Slide Number Placeholder 5">
            <a:extLst>
              <a:ext uri="{FF2B5EF4-FFF2-40B4-BE49-F238E27FC236}">
                <a16:creationId xmlns:a16="http://schemas.microsoft.com/office/drawing/2014/main" id="{A96077DB-2C02-5D95-026A-9E270196E18E}"/>
              </a:ext>
            </a:extLst>
          </p:cNvPr>
          <p:cNvSpPr>
            <a:spLocks noGrp="1"/>
          </p:cNvSpPr>
          <p:nvPr>
            <p:ph type="sldNum" sz="quarter" idx="12"/>
          </p:nvPr>
        </p:nvSpPr>
        <p:spPr>
          <a:xfrm>
            <a:off x="174668" y="7726283"/>
            <a:ext cx="907360" cy="371123"/>
          </a:xfrm>
        </p:spPr>
        <p:txBody>
          <a:bodyPr vert="horz" lIns="109728" tIns="54864" rIns="109728" bIns="54864" rtlCol="0" anchor="ctr">
            <a:normAutofit/>
          </a:bodyPr>
          <a:lstStyle/>
          <a:p>
            <a:pPr algn="l">
              <a:spcAft>
                <a:spcPts val="720"/>
              </a:spcAft>
            </a:pPr>
            <a:fld id="{A65A5C87-DF58-40C8-B092-1DE63DB4547E}" type="slidenum">
              <a:rPr lang="en-US">
                <a:solidFill>
                  <a:schemeClr val="tx2">
                    <a:lumMod val="50000"/>
                    <a:lumOff val="50000"/>
                  </a:schemeClr>
                </a:solidFill>
              </a:rPr>
              <a:pPr algn="l">
                <a:spcAft>
                  <a:spcPts val="720"/>
                </a:spcAft>
              </a:pPr>
              <a:t>6</a:t>
            </a:fld>
            <a:endParaRPr lang="en-US" dirty="0">
              <a:solidFill>
                <a:schemeClr val="tx2">
                  <a:lumMod val="50000"/>
                  <a:lumOff val="50000"/>
                </a:schemeClr>
              </a:solidFill>
            </a:endParaRPr>
          </a:p>
        </p:txBody>
      </p:sp>
      <p:sp>
        <p:nvSpPr>
          <p:cNvPr id="4" name="Rectangle 3">
            <a:extLst>
              <a:ext uri="{FF2B5EF4-FFF2-40B4-BE49-F238E27FC236}">
                <a16:creationId xmlns:a16="http://schemas.microsoft.com/office/drawing/2014/main" id="{4F87B88A-A585-35EC-BB68-10A14646E08E}"/>
              </a:ext>
            </a:extLst>
          </p:cNvPr>
          <p:cNvSpPr/>
          <p:nvPr/>
        </p:nvSpPr>
        <p:spPr>
          <a:xfrm>
            <a:off x="0" y="1"/>
            <a:ext cx="14630400" cy="13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descr="A white letter on a black background&#10;&#10;Description automatically generated">
            <a:extLst>
              <a:ext uri="{FF2B5EF4-FFF2-40B4-BE49-F238E27FC236}">
                <a16:creationId xmlns:a16="http://schemas.microsoft.com/office/drawing/2014/main" id="{1D7CB851-9D1F-892C-1FFF-9CCEC8CB8D33}"/>
              </a:ext>
            </a:extLst>
          </p:cNvPr>
          <p:cNvPicPr>
            <a:picLocks noChangeAspect="1"/>
          </p:cNvPicPr>
          <p:nvPr/>
        </p:nvPicPr>
        <p:blipFill>
          <a:blip r:embed="rId4"/>
          <a:stretch>
            <a:fillRect/>
          </a:stretch>
        </p:blipFill>
        <p:spPr>
          <a:xfrm>
            <a:off x="12072513" y="7726283"/>
            <a:ext cx="2190355" cy="371123"/>
          </a:xfrm>
          <a:prstGeom prst="rect">
            <a:avLst/>
          </a:prstGeom>
          <a:effectLst>
            <a:outerShdw blurRad="50800" dist="38100" dir="2700000" algn="tl" rotWithShape="0">
              <a:prstClr val="black">
                <a:alpha val="40000"/>
              </a:prstClr>
            </a:outerShdw>
          </a:effectLst>
        </p:spPr>
      </p:pic>
      <p:pic>
        <p:nvPicPr>
          <p:cNvPr id="10" name="Graphic 9" descr="Glasses with solid fill">
            <a:extLst>
              <a:ext uri="{FF2B5EF4-FFF2-40B4-BE49-F238E27FC236}">
                <a16:creationId xmlns:a16="http://schemas.microsoft.com/office/drawing/2014/main" id="{3157E0D1-3248-E72C-9BEB-D08EA1B1240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006771" y="3415177"/>
            <a:ext cx="1769748" cy="1769748"/>
          </a:xfrm>
          <a:prstGeom prst="rect">
            <a:avLst/>
          </a:prstGeom>
        </p:spPr>
      </p:pic>
      <p:pic>
        <p:nvPicPr>
          <p:cNvPr id="13" name="Graphic 12" descr="Group with solid fill">
            <a:extLst>
              <a:ext uri="{FF2B5EF4-FFF2-40B4-BE49-F238E27FC236}">
                <a16:creationId xmlns:a16="http://schemas.microsoft.com/office/drawing/2014/main" id="{35BB5F94-D851-3015-63E2-096D2789CD1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253173" y="3229925"/>
            <a:ext cx="1769748" cy="1769748"/>
          </a:xfrm>
          <a:prstGeom prst="rect">
            <a:avLst/>
          </a:prstGeom>
        </p:spPr>
      </p:pic>
      <p:grpSp>
        <p:nvGrpSpPr>
          <p:cNvPr id="19" name="Group 18">
            <a:extLst>
              <a:ext uri="{FF2B5EF4-FFF2-40B4-BE49-F238E27FC236}">
                <a16:creationId xmlns:a16="http://schemas.microsoft.com/office/drawing/2014/main" id="{DB3B8F25-D5FA-31F6-70A5-E23930C31235}"/>
              </a:ext>
            </a:extLst>
          </p:cNvPr>
          <p:cNvGrpSpPr/>
          <p:nvPr/>
        </p:nvGrpSpPr>
        <p:grpSpPr>
          <a:xfrm>
            <a:off x="10611554" y="3578930"/>
            <a:ext cx="1828800" cy="1071738"/>
            <a:chOff x="10185669" y="3493931"/>
            <a:chExt cx="1828800" cy="1071738"/>
          </a:xfrm>
        </p:grpSpPr>
        <p:pic>
          <p:nvPicPr>
            <p:cNvPr id="16" name="Graphic 15" descr="Bar chart outline">
              <a:extLst>
                <a:ext uri="{FF2B5EF4-FFF2-40B4-BE49-F238E27FC236}">
                  <a16:creationId xmlns:a16="http://schemas.microsoft.com/office/drawing/2014/main" id="{22A27370-5241-BCED-96F9-5B1E5420C27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2227263">
              <a:off x="11100069" y="3651269"/>
              <a:ext cx="914400" cy="914400"/>
            </a:xfrm>
            <a:prstGeom prst="rect">
              <a:avLst/>
            </a:prstGeom>
          </p:spPr>
        </p:pic>
        <p:pic>
          <p:nvPicPr>
            <p:cNvPr id="18" name="Graphic 17" descr="Bar chart outline">
              <a:extLst>
                <a:ext uri="{FF2B5EF4-FFF2-40B4-BE49-F238E27FC236}">
                  <a16:creationId xmlns:a16="http://schemas.microsoft.com/office/drawing/2014/main" id="{9A02F393-6185-245D-59C8-57AAAB94D05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19871094">
              <a:off x="10185669" y="3493931"/>
              <a:ext cx="914400" cy="914400"/>
            </a:xfrm>
            <a:prstGeom prst="rect">
              <a:avLst/>
            </a:prstGeom>
          </p:spPr>
        </p:pic>
      </p:grpSp>
      <p:pic>
        <p:nvPicPr>
          <p:cNvPr id="23" name="Picture 22">
            <a:extLst>
              <a:ext uri="{FF2B5EF4-FFF2-40B4-BE49-F238E27FC236}">
                <a16:creationId xmlns:a16="http://schemas.microsoft.com/office/drawing/2014/main" id="{F2F03A44-5CFF-E7B0-AB58-843E22FC27CA}"/>
              </a:ext>
            </a:extLst>
          </p:cNvPr>
          <p:cNvPicPr>
            <a:picLocks noChangeAspect="1"/>
          </p:cNvPicPr>
          <p:nvPr/>
        </p:nvPicPr>
        <p:blipFill>
          <a:blip r:embed="rId9"/>
          <a:stretch>
            <a:fillRect/>
          </a:stretch>
        </p:blipFill>
        <p:spPr>
          <a:xfrm>
            <a:off x="8325235" y="810220"/>
            <a:ext cx="5647619" cy="2447619"/>
          </a:xfrm>
          <a:prstGeom prst="rect">
            <a:avLst/>
          </a:prstGeom>
        </p:spPr>
      </p:pic>
    </p:spTree>
    <p:extLst>
      <p:ext uri="{BB962C8B-B14F-4D97-AF65-F5344CB8AC3E}">
        <p14:creationId xmlns:p14="http://schemas.microsoft.com/office/powerpoint/2010/main" val="43177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812231-68B5-75B5-AAB9-89CB63CA5590}"/>
              </a:ext>
            </a:extLst>
          </p:cNvPr>
          <p:cNvSpPr/>
          <p:nvPr/>
        </p:nvSpPr>
        <p:spPr>
          <a:xfrm>
            <a:off x="9267568" y="138483"/>
            <a:ext cx="5362832" cy="766704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a:extLst>
              <a:ext uri="{FF2B5EF4-FFF2-40B4-BE49-F238E27FC236}">
                <a16:creationId xmlns:a16="http://schemas.microsoft.com/office/drawing/2014/main" id="{C54F7C3E-C7ED-6A44-A00D-E879F46E68FA}"/>
              </a:ext>
            </a:extLst>
          </p:cNvPr>
          <p:cNvSpPr/>
          <p:nvPr/>
        </p:nvSpPr>
        <p:spPr>
          <a:xfrm>
            <a:off x="358570" y="288194"/>
            <a:ext cx="10906837" cy="749237"/>
          </a:xfrm>
          <a:prstGeom prst="rect">
            <a:avLst/>
          </a:prstGeom>
        </p:spPr>
        <p:txBody>
          <a:bodyPr spcFirstLastPara="0" lIns="0" tIns="0" rIns="0" bIns="0" anchor="t"/>
          <a:lstStyle/>
          <a:p>
            <a:pPr algn="l" hangingPunct="0">
              <a:lnSpc>
                <a:spcPct val="83333"/>
              </a:lnSpc>
              <a:spcBef>
                <a:spcPct val="6667"/>
              </a:spcBef>
            </a:pPr>
            <a:r>
              <a:rPr lang="en-US" sz="4800" b="1" dirty="0">
                <a:solidFill>
                  <a:srgbClr val="284E86"/>
                </a:solidFill>
                <a:latin typeface="Arial" panose="020B0604020202020204" pitchFamily="34" charset="0"/>
                <a:cs typeface="Arial" panose="020B0604020202020204" pitchFamily="34" charset="0"/>
              </a:rPr>
              <a:t>How is it used?</a:t>
            </a:r>
            <a:endParaRPr sz="4800" b="1" dirty="0">
              <a:solidFill>
                <a:srgbClr val="284E86"/>
              </a:solidFill>
              <a:latin typeface="Arial" panose="020B0604020202020204" pitchFamily="34" charset="0"/>
              <a:cs typeface="Arial" panose="020B0604020202020204" pitchFamily="34" charset="0"/>
            </a:endParaRPr>
          </a:p>
        </p:txBody>
      </p:sp>
      <p:sp>
        <p:nvSpPr>
          <p:cNvPr id="14" name="title copy">
            <a:extLst>
              <a:ext uri="{FF2B5EF4-FFF2-40B4-BE49-F238E27FC236}">
                <a16:creationId xmlns:a16="http://schemas.microsoft.com/office/drawing/2014/main" id="{FE6948E3-A54E-7847-A178-686B1B12216C}"/>
              </a:ext>
            </a:extLst>
          </p:cNvPr>
          <p:cNvSpPr/>
          <p:nvPr/>
        </p:nvSpPr>
        <p:spPr>
          <a:xfrm>
            <a:off x="358570" y="982787"/>
            <a:ext cx="12154385" cy="749237"/>
          </a:xfrm>
          <a:prstGeom prst="rect">
            <a:avLst/>
          </a:prstGeom>
        </p:spPr>
        <p:txBody>
          <a:bodyPr spcFirstLastPara="0" lIns="0" tIns="0" rIns="0" bIns="0" anchor="t"/>
          <a:lstStyle/>
          <a:p>
            <a:pPr algn="l" hangingPunct="0">
              <a:lnSpc>
                <a:spcPct val="125000"/>
              </a:lnSpc>
            </a:pPr>
            <a:r>
              <a:rPr lang="en-US" sz="2400" b="1" dirty="0">
                <a:solidFill>
                  <a:srgbClr val="4E504F"/>
                </a:solidFill>
                <a:latin typeface="Arial" panose="020B0604020202020204" pitchFamily="34" charset="0"/>
                <a:cs typeface="Arial" panose="020B0604020202020204" pitchFamily="34" charset="0"/>
              </a:rPr>
              <a:t>How have you used the data?</a:t>
            </a:r>
            <a:endParaRPr sz="2400" b="1" dirty="0">
              <a:solidFill>
                <a:srgbClr val="4E504F"/>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F56CADC6-6DB3-8A45-8396-1EE78674940D}"/>
              </a:ext>
            </a:extLst>
          </p:cNvPr>
          <p:cNvSpPr txBox="1">
            <a:spLocks/>
          </p:cNvSpPr>
          <p:nvPr/>
        </p:nvSpPr>
        <p:spPr>
          <a:xfrm>
            <a:off x="358570" y="1732024"/>
            <a:ext cx="8908998" cy="5204586"/>
          </a:xfrm>
          <a:prstGeom prst="rect">
            <a:avLst/>
          </a:prstGeom>
        </p:spPr>
        <p:txBody>
          <a:bodyPr vert="horz" lIns="109728" tIns="54864" rIns="109728" bIns="54864"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00000"/>
              </a:lnSpc>
              <a:spcBef>
                <a:spcPts val="867"/>
              </a:spcBef>
              <a:buClr>
                <a:srgbClr val="284E86"/>
              </a:buClr>
            </a:pPr>
            <a:r>
              <a:rPr lang="en-US" sz="2800" dirty="0">
                <a:solidFill>
                  <a:srgbClr val="4E504F"/>
                </a:solidFill>
                <a:latin typeface="Arial" panose="020B0604020202020204" pitchFamily="34" charset="0"/>
                <a:cs typeface="Arial" panose="020B0604020202020204" pitchFamily="34" charset="0"/>
              </a:rPr>
              <a:t>Have heard from </a:t>
            </a:r>
          </a:p>
          <a:p>
            <a:pPr marL="914389" lvl="1" indent="-457189">
              <a:lnSpc>
                <a:spcPct val="100000"/>
              </a:lnSpc>
              <a:spcBef>
                <a:spcPts val="867"/>
              </a:spcBef>
              <a:buClr>
                <a:srgbClr val="284E86"/>
              </a:buClr>
            </a:pPr>
            <a:r>
              <a:rPr lang="en-US" sz="2800" dirty="0">
                <a:solidFill>
                  <a:srgbClr val="4E504F"/>
                </a:solidFill>
                <a:latin typeface="Arial" panose="020B0604020202020204" pitchFamily="34" charset="0"/>
                <a:cs typeface="Arial" panose="020B0604020202020204" pitchFamily="34" charset="0"/>
              </a:rPr>
              <a:t>Cornell </a:t>
            </a:r>
          </a:p>
          <a:p>
            <a:pPr marL="1371589" lvl="2" indent="-457189">
              <a:lnSpc>
                <a:spcPct val="100000"/>
              </a:lnSpc>
              <a:spcBef>
                <a:spcPts val="867"/>
              </a:spcBef>
              <a:buClr>
                <a:srgbClr val="284E86"/>
              </a:buClr>
            </a:pPr>
            <a:r>
              <a:rPr lang="en-US" sz="2800" dirty="0">
                <a:solidFill>
                  <a:srgbClr val="4E504F"/>
                </a:solidFill>
                <a:latin typeface="Arial" panose="020B0604020202020204" pitchFamily="34" charset="0"/>
                <a:cs typeface="Arial" panose="020B0604020202020204" pitchFamily="34" charset="0"/>
              </a:rPr>
              <a:t>Use publicly viewable data and comparisons in presentations</a:t>
            </a:r>
          </a:p>
          <a:p>
            <a:pPr marL="914389" lvl="1" indent="-457189">
              <a:lnSpc>
                <a:spcPct val="100000"/>
              </a:lnSpc>
              <a:spcBef>
                <a:spcPts val="867"/>
              </a:spcBef>
              <a:buClr>
                <a:srgbClr val="284E86"/>
              </a:buClr>
            </a:pPr>
            <a:r>
              <a:rPr lang="en-US" sz="2800" dirty="0">
                <a:solidFill>
                  <a:srgbClr val="4E504F"/>
                </a:solidFill>
                <a:latin typeface="Arial" panose="020B0604020202020204" pitchFamily="34" charset="0"/>
                <a:cs typeface="Arial" panose="020B0604020202020204" pitchFamily="34" charset="0"/>
              </a:rPr>
              <a:t>Northwestern </a:t>
            </a:r>
          </a:p>
          <a:p>
            <a:pPr marL="1371589" lvl="2" indent="-457189">
              <a:lnSpc>
                <a:spcPct val="100000"/>
              </a:lnSpc>
              <a:spcBef>
                <a:spcPts val="867"/>
              </a:spcBef>
              <a:buClr>
                <a:srgbClr val="284E86"/>
              </a:buClr>
            </a:pPr>
            <a:r>
              <a:rPr lang="en-US" sz="2800" dirty="0">
                <a:solidFill>
                  <a:srgbClr val="4E504F"/>
                </a:solidFill>
                <a:latin typeface="Arial" panose="020B0604020202020204" pitchFamily="34" charset="0"/>
                <a:cs typeface="Arial" panose="020B0604020202020204" pitchFamily="34" charset="0"/>
              </a:rPr>
              <a:t>Easy access to data vs. federal sites</a:t>
            </a:r>
          </a:p>
          <a:p>
            <a:pPr marL="914389" lvl="1" indent="-457189">
              <a:lnSpc>
                <a:spcPct val="100000"/>
              </a:lnSpc>
              <a:spcBef>
                <a:spcPts val="867"/>
              </a:spcBef>
              <a:buClr>
                <a:srgbClr val="284E86"/>
              </a:buClr>
            </a:pPr>
            <a:r>
              <a:rPr lang="en-US" sz="2800" dirty="0">
                <a:solidFill>
                  <a:srgbClr val="4E504F"/>
                </a:solidFill>
                <a:latin typeface="Arial" panose="020B0604020202020204" pitchFamily="34" charset="0"/>
                <a:cs typeface="Arial" panose="020B0604020202020204" pitchFamily="34" charset="0"/>
              </a:rPr>
              <a:t>U of Washington</a:t>
            </a:r>
          </a:p>
          <a:p>
            <a:pPr marL="1371589" lvl="2" indent="-457189">
              <a:lnSpc>
                <a:spcPct val="100000"/>
              </a:lnSpc>
              <a:spcBef>
                <a:spcPts val="867"/>
              </a:spcBef>
              <a:buClr>
                <a:srgbClr val="284E86"/>
              </a:buClr>
            </a:pPr>
            <a:r>
              <a:rPr lang="en-US" sz="2800" dirty="0">
                <a:solidFill>
                  <a:srgbClr val="4E504F"/>
                </a:solidFill>
                <a:latin typeface="Arial" panose="020B0604020202020204" pitchFamily="34" charset="0"/>
                <a:cs typeface="Arial" panose="020B0604020202020204" pitchFamily="34" charset="0"/>
              </a:rPr>
              <a:t>Benchmarking (Budget and Accreditation)</a:t>
            </a:r>
          </a:p>
          <a:p>
            <a:pPr marL="457200" lvl="1" indent="0">
              <a:lnSpc>
                <a:spcPct val="100000"/>
              </a:lnSpc>
              <a:spcBef>
                <a:spcPts val="867"/>
              </a:spcBef>
              <a:buClr>
                <a:srgbClr val="284E86"/>
              </a:buClr>
              <a:buNone/>
            </a:pPr>
            <a:endParaRPr lang="en-US" sz="2800" dirty="0">
              <a:solidFill>
                <a:srgbClr val="4E504F"/>
              </a:solidFill>
              <a:latin typeface="Arial" panose="020B0604020202020204" pitchFamily="34" charset="0"/>
              <a:cs typeface="Arial" panose="020B0604020202020204" pitchFamily="34" charset="0"/>
            </a:endParaRPr>
          </a:p>
        </p:txBody>
      </p:sp>
      <p:pic>
        <p:nvPicPr>
          <p:cNvPr id="3" name="Picture 2" descr="A group of white circles on a black background&#10;&#10;Description automatically generated">
            <a:extLst>
              <a:ext uri="{FF2B5EF4-FFF2-40B4-BE49-F238E27FC236}">
                <a16:creationId xmlns:a16="http://schemas.microsoft.com/office/drawing/2014/main" id="{12A101AE-B8E6-9001-04DB-84597A2BD27E}"/>
              </a:ext>
            </a:extLst>
          </p:cNvPr>
          <p:cNvPicPr>
            <a:picLocks noChangeAspect="1"/>
          </p:cNvPicPr>
          <p:nvPr/>
        </p:nvPicPr>
        <p:blipFill rotWithShape="1">
          <a:blip r:embed="rId2">
            <a:alphaModFix amt="15000"/>
          </a:blip>
          <a:srcRect l="-23387" t="33655" r="-5645" b="56730"/>
          <a:stretch/>
        </p:blipFill>
        <p:spPr>
          <a:xfrm>
            <a:off x="0" y="7568944"/>
            <a:ext cx="14630400" cy="685800"/>
          </a:xfrm>
          <a:prstGeom prst="rect">
            <a:avLst/>
          </a:prstGeom>
          <a:gradFill>
            <a:gsLst>
              <a:gs pos="0">
                <a:schemeClr val="tx2"/>
              </a:gs>
              <a:gs pos="58000">
                <a:schemeClr val="accent3"/>
              </a:gs>
              <a:gs pos="100000">
                <a:schemeClr val="tx2"/>
              </a:gs>
            </a:gsLst>
            <a:lin ang="0" scaled="0"/>
          </a:gradFill>
        </p:spPr>
      </p:pic>
      <p:sp>
        <p:nvSpPr>
          <p:cNvPr id="4" name="Slide Number Placeholder 5">
            <a:extLst>
              <a:ext uri="{FF2B5EF4-FFF2-40B4-BE49-F238E27FC236}">
                <a16:creationId xmlns:a16="http://schemas.microsoft.com/office/drawing/2014/main" id="{D6122183-5427-5B3E-6826-7D563DF03762}"/>
              </a:ext>
            </a:extLst>
          </p:cNvPr>
          <p:cNvSpPr>
            <a:spLocks noGrp="1"/>
          </p:cNvSpPr>
          <p:nvPr>
            <p:ph type="sldNum" sz="quarter" idx="12"/>
          </p:nvPr>
        </p:nvSpPr>
        <p:spPr>
          <a:xfrm>
            <a:off x="174668" y="7726283"/>
            <a:ext cx="907360" cy="371123"/>
          </a:xfrm>
        </p:spPr>
        <p:txBody>
          <a:bodyPr vert="horz" lIns="109728" tIns="54864" rIns="109728" bIns="54864" rtlCol="0" anchor="ctr">
            <a:normAutofit/>
          </a:bodyPr>
          <a:lstStyle/>
          <a:p>
            <a:pPr algn="l">
              <a:spcAft>
                <a:spcPts val="720"/>
              </a:spcAft>
            </a:pPr>
            <a:fld id="{A65A5C87-DF58-40C8-B092-1DE63DB4547E}" type="slidenum">
              <a:rPr lang="en-US">
                <a:solidFill>
                  <a:schemeClr val="tx2">
                    <a:lumMod val="50000"/>
                    <a:lumOff val="50000"/>
                  </a:schemeClr>
                </a:solidFill>
              </a:rPr>
              <a:pPr algn="l">
                <a:spcAft>
                  <a:spcPts val="720"/>
                </a:spcAft>
              </a:pPr>
              <a:t>7</a:t>
            </a:fld>
            <a:endParaRPr lang="en-US" dirty="0">
              <a:solidFill>
                <a:schemeClr val="tx2">
                  <a:lumMod val="50000"/>
                  <a:lumOff val="50000"/>
                </a:schemeClr>
              </a:solidFill>
            </a:endParaRPr>
          </a:p>
        </p:txBody>
      </p:sp>
      <p:sp>
        <p:nvSpPr>
          <p:cNvPr id="9" name="Rectangle 8">
            <a:extLst>
              <a:ext uri="{FF2B5EF4-FFF2-40B4-BE49-F238E27FC236}">
                <a16:creationId xmlns:a16="http://schemas.microsoft.com/office/drawing/2014/main" id="{C1183B23-5C04-ACCC-596C-F2C16C072CC8}"/>
              </a:ext>
            </a:extLst>
          </p:cNvPr>
          <p:cNvSpPr/>
          <p:nvPr/>
        </p:nvSpPr>
        <p:spPr>
          <a:xfrm>
            <a:off x="0" y="1"/>
            <a:ext cx="14630400" cy="13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2" name="Picture 11" descr="A white letter on a black background&#10;&#10;Description automatically generated">
            <a:extLst>
              <a:ext uri="{FF2B5EF4-FFF2-40B4-BE49-F238E27FC236}">
                <a16:creationId xmlns:a16="http://schemas.microsoft.com/office/drawing/2014/main" id="{AA0DEB24-2714-CAF4-40E3-F552D18E3B9E}"/>
              </a:ext>
            </a:extLst>
          </p:cNvPr>
          <p:cNvPicPr>
            <a:picLocks noChangeAspect="1"/>
          </p:cNvPicPr>
          <p:nvPr/>
        </p:nvPicPr>
        <p:blipFill>
          <a:blip r:embed="rId3"/>
          <a:stretch>
            <a:fillRect/>
          </a:stretch>
        </p:blipFill>
        <p:spPr>
          <a:xfrm>
            <a:off x="12072513" y="7726283"/>
            <a:ext cx="2190355" cy="371123"/>
          </a:xfrm>
          <a:prstGeom prst="rect">
            <a:avLst/>
          </a:prstGeom>
          <a:effectLst>
            <a:outerShdw blurRad="50800" dist="38100" dir="2700000" algn="tl" rotWithShape="0">
              <a:prstClr val="black">
                <a:alpha val="40000"/>
              </a:prstClr>
            </a:outerShdw>
          </a:effectLst>
        </p:spPr>
      </p:pic>
      <p:pic>
        <p:nvPicPr>
          <p:cNvPr id="6" name="Picture 5" descr="A person in a blue suit pointing at the camera&#10;&#10;AI-generated content may be incorrect.">
            <a:extLst>
              <a:ext uri="{FF2B5EF4-FFF2-40B4-BE49-F238E27FC236}">
                <a16:creationId xmlns:a16="http://schemas.microsoft.com/office/drawing/2014/main" id="{ADC1EE8F-0366-A2D1-DC70-484A922C9157}"/>
              </a:ext>
            </a:extLst>
          </p:cNvPr>
          <p:cNvPicPr>
            <a:picLocks noChangeAspect="1"/>
          </p:cNvPicPr>
          <p:nvPr/>
        </p:nvPicPr>
        <p:blipFill>
          <a:blip r:embed="rId4"/>
          <a:stretch>
            <a:fillRect/>
          </a:stretch>
        </p:blipFill>
        <p:spPr>
          <a:xfrm>
            <a:off x="9470654" y="310203"/>
            <a:ext cx="4956659" cy="6936610"/>
          </a:xfrm>
          <a:prstGeom prst="rect">
            <a:avLst/>
          </a:prstGeom>
        </p:spPr>
      </p:pic>
    </p:spTree>
    <p:extLst>
      <p:ext uri="{BB962C8B-B14F-4D97-AF65-F5344CB8AC3E}">
        <p14:creationId xmlns:p14="http://schemas.microsoft.com/office/powerpoint/2010/main" val="36320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CA855-3B4D-F27C-C88B-B2CAD930E94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0883434-0FF1-5962-D107-91A355DEDA5D}"/>
              </a:ext>
            </a:extLst>
          </p:cNvPr>
          <p:cNvSpPr/>
          <p:nvPr/>
        </p:nvSpPr>
        <p:spPr>
          <a:xfrm>
            <a:off x="0" y="1"/>
            <a:ext cx="14630400" cy="8229599"/>
          </a:xfrm>
          <a:prstGeom prst="rect">
            <a:avLst/>
          </a:prstGeom>
          <a:solidFill>
            <a:srgbClr val="28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6" name="Picture 5" descr="A cartoon of a school bus&#10;&#10;AI-generated content may be incorrect.">
            <a:extLst>
              <a:ext uri="{FF2B5EF4-FFF2-40B4-BE49-F238E27FC236}">
                <a16:creationId xmlns:a16="http://schemas.microsoft.com/office/drawing/2014/main" id="{912270FA-F8FD-1911-9B29-00CF84DF8475}"/>
              </a:ext>
            </a:extLst>
          </p:cNvPr>
          <p:cNvPicPr>
            <a:picLocks noChangeAspect="1"/>
          </p:cNvPicPr>
          <p:nvPr/>
        </p:nvPicPr>
        <p:blipFill>
          <a:blip r:embed="rId2">
            <a:alphaModFix amt="35000"/>
          </a:blip>
          <a:stretch>
            <a:fillRect/>
          </a:stretch>
        </p:blipFill>
        <p:spPr>
          <a:xfrm>
            <a:off x="2462694" y="1370975"/>
            <a:ext cx="9705011" cy="5487650"/>
          </a:xfrm>
          <a:prstGeom prst="ellipse">
            <a:avLst/>
          </a:prstGeom>
          <a:ln>
            <a:noFill/>
          </a:ln>
          <a:effectLst>
            <a:softEdge rad="112500"/>
          </a:effectLst>
        </p:spPr>
      </p:pic>
      <p:sp>
        <p:nvSpPr>
          <p:cNvPr id="8" name="TextBox 7">
            <a:extLst>
              <a:ext uri="{FF2B5EF4-FFF2-40B4-BE49-F238E27FC236}">
                <a16:creationId xmlns:a16="http://schemas.microsoft.com/office/drawing/2014/main" id="{16982172-058C-70B4-BF16-EB26E06E59F9}"/>
              </a:ext>
            </a:extLst>
          </p:cNvPr>
          <p:cNvSpPr txBox="1"/>
          <p:nvPr/>
        </p:nvSpPr>
        <p:spPr>
          <a:xfrm>
            <a:off x="1" y="292946"/>
            <a:ext cx="14630399" cy="1631216"/>
          </a:xfrm>
          <a:prstGeom prst="rect">
            <a:avLst/>
          </a:prstGeom>
          <a:noFill/>
        </p:spPr>
        <p:txBody>
          <a:bodyPr wrap="square" rtlCol="0">
            <a:spAutoFit/>
          </a:bodyPr>
          <a:lstStyle/>
          <a:p>
            <a:pPr lvl="0" algn="ctr"/>
            <a:r>
              <a:rPr lang="en-US" sz="6000" b="1" dirty="0">
                <a:solidFill>
                  <a:srgbClr val="FBCE20"/>
                </a:solidFill>
                <a:latin typeface="Arial" panose="020B0604020202020204" pitchFamily="34" charset="0"/>
                <a:cs typeface="Arial" panose="020B0604020202020204" pitchFamily="34" charset="0"/>
              </a:rPr>
              <a:t>Field Trip!</a:t>
            </a:r>
            <a:br>
              <a:rPr lang="en-US" sz="54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https://collegescorecard.ed.gov/</a:t>
            </a:r>
            <a:endParaRPr lang="en-US" sz="4000" b="1" dirty="0">
              <a:solidFill>
                <a:srgbClr val="FBCE20"/>
              </a:solidFill>
              <a:latin typeface="Arial" panose="020B0604020202020204" pitchFamily="34" charset="0"/>
              <a:cs typeface="Arial" panose="020B0604020202020204" pitchFamily="34" charset="0"/>
            </a:endParaRPr>
          </a:p>
        </p:txBody>
      </p:sp>
      <p:pic>
        <p:nvPicPr>
          <p:cNvPr id="5" name="Picture 4" descr="A group of white circles on a black background&#10;&#10;Description automatically generated">
            <a:extLst>
              <a:ext uri="{FF2B5EF4-FFF2-40B4-BE49-F238E27FC236}">
                <a16:creationId xmlns:a16="http://schemas.microsoft.com/office/drawing/2014/main" id="{0CD528B5-C12D-C5B1-4353-C85453527127}"/>
              </a:ext>
            </a:extLst>
          </p:cNvPr>
          <p:cNvPicPr>
            <a:picLocks noChangeAspect="1"/>
          </p:cNvPicPr>
          <p:nvPr/>
        </p:nvPicPr>
        <p:blipFill rotWithShape="1">
          <a:blip r:embed="rId3">
            <a:alphaModFix amt="15000"/>
          </a:blip>
          <a:srcRect l="-23387" t="33655" r="-5645" b="56730"/>
          <a:stretch/>
        </p:blipFill>
        <p:spPr>
          <a:xfrm>
            <a:off x="0" y="7568944"/>
            <a:ext cx="14630400" cy="685800"/>
          </a:xfrm>
          <a:prstGeom prst="rect">
            <a:avLst/>
          </a:prstGeom>
          <a:gradFill>
            <a:gsLst>
              <a:gs pos="0">
                <a:schemeClr val="accent3"/>
              </a:gs>
              <a:gs pos="100000">
                <a:schemeClr val="accent3"/>
              </a:gs>
              <a:gs pos="48000">
                <a:schemeClr val="tx2"/>
              </a:gs>
            </a:gsLst>
            <a:lin ang="0" scaled="0"/>
          </a:gradFill>
        </p:spPr>
      </p:pic>
      <p:pic>
        <p:nvPicPr>
          <p:cNvPr id="10" name="Picture 9" descr="A white letter on a black background&#10;&#10;Description automatically generated">
            <a:extLst>
              <a:ext uri="{FF2B5EF4-FFF2-40B4-BE49-F238E27FC236}">
                <a16:creationId xmlns:a16="http://schemas.microsoft.com/office/drawing/2014/main" id="{A1ABBA99-FC4A-73BB-5BDF-21063DA7E9C1}"/>
              </a:ext>
            </a:extLst>
          </p:cNvPr>
          <p:cNvPicPr>
            <a:picLocks noChangeAspect="1"/>
          </p:cNvPicPr>
          <p:nvPr/>
        </p:nvPicPr>
        <p:blipFill>
          <a:blip r:embed="rId4"/>
          <a:stretch>
            <a:fillRect/>
          </a:stretch>
        </p:blipFill>
        <p:spPr>
          <a:xfrm>
            <a:off x="12072513" y="7726283"/>
            <a:ext cx="2190355" cy="3711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7983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AC55E-3A2D-8B6D-93B0-0DFF88CC8F9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DCB9633-D461-8E40-EDD0-BEB5996C630F}"/>
              </a:ext>
            </a:extLst>
          </p:cNvPr>
          <p:cNvSpPr/>
          <p:nvPr/>
        </p:nvSpPr>
        <p:spPr>
          <a:xfrm>
            <a:off x="0" y="1"/>
            <a:ext cx="14630400" cy="8229599"/>
          </a:xfrm>
          <a:prstGeom prst="rect">
            <a:avLst/>
          </a:prstGeom>
          <a:solidFill>
            <a:srgbClr val="28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6" name="Picture 5" descr="A cartoon of a school bus&#10;&#10;AI-generated content may be incorrect.">
            <a:extLst>
              <a:ext uri="{FF2B5EF4-FFF2-40B4-BE49-F238E27FC236}">
                <a16:creationId xmlns:a16="http://schemas.microsoft.com/office/drawing/2014/main" id="{E7036521-121E-7DE0-DFC4-D2AB29C501F3}"/>
              </a:ext>
            </a:extLst>
          </p:cNvPr>
          <p:cNvPicPr>
            <a:picLocks noChangeAspect="1"/>
          </p:cNvPicPr>
          <p:nvPr/>
        </p:nvPicPr>
        <p:blipFill>
          <a:blip r:embed="rId3">
            <a:alphaModFix amt="35000"/>
          </a:blip>
          <a:stretch>
            <a:fillRect/>
          </a:stretch>
        </p:blipFill>
        <p:spPr>
          <a:xfrm>
            <a:off x="2462694" y="1370975"/>
            <a:ext cx="9705011" cy="5487650"/>
          </a:xfrm>
          <a:prstGeom prst="ellipse">
            <a:avLst/>
          </a:prstGeom>
          <a:ln>
            <a:noFill/>
          </a:ln>
          <a:effectLst>
            <a:softEdge rad="112500"/>
          </a:effectLst>
        </p:spPr>
      </p:pic>
      <p:sp>
        <p:nvSpPr>
          <p:cNvPr id="8" name="TextBox 7">
            <a:extLst>
              <a:ext uri="{FF2B5EF4-FFF2-40B4-BE49-F238E27FC236}">
                <a16:creationId xmlns:a16="http://schemas.microsoft.com/office/drawing/2014/main" id="{52600A6B-D038-9484-A5D8-2FF83685FBC7}"/>
              </a:ext>
            </a:extLst>
          </p:cNvPr>
          <p:cNvSpPr txBox="1"/>
          <p:nvPr/>
        </p:nvSpPr>
        <p:spPr>
          <a:xfrm>
            <a:off x="1" y="292946"/>
            <a:ext cx="14630399" cy="1754326"/>
          </a:xfrm>
          <a:prstGeom prst="rect">
            <a:avLst/>
          </a:prstGeom>
          <a:noFill/>
        </p:spPr>
        <p:txBody>
          <a:bodyPr wrap="square" rtlCol="0">
            <a:spAutoFit/>
          </a:bodyPr>
          <a:lstStyle/>
          <a:p>
            <a:pPr lvl="0" algn="ctr"/>
            <a:r>
              <a:rPr lang="en-US" sz="6000" b="1" dirty="0">
                <a:solidFill>
                  <a:srgbClr val="FBCE20"/>
                </a:solidFill>
                <a:latin typeface="Arial" panose="020B0604020202020204" pitchFamily="34" charset="0"/>
                <a:cs typeface="Arial" panose="020B0604020202020204" pitchFamily="34" charset="0"/>
              </a:rPr>
              <a:t>Field Trip! </a:t>
            </a:r>
            <a:r>
              <a:rPr lang="en-US" sz="2400" b="1" dirty="0">
                <a:solidFill>
                  <a:srgbClr val="FBCE20"/>
                </a:solidFill>
                <a:latin typeface="Arial" panose="020B0604020202020204" pitchFamily="34" charset="0"/>
                <a:cs typeface="Arial" panose="020B0604020202020204" pitchFamily="34" charset="0"/>
              </a:rPr>
              <a:t>(again)</a:t>
            </a:r>
            <a:br>
              <a:rPr lang="en-US" sz="5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https://tableau.mit.edu/t/AAUDE/views/CollegeScorecardDashboard_16863244671420/StartPage?%3Aembed=y&amp;%3Aiid=1&amp;%3AisGuestRedirectFromVizportal=y</a:t>
            </a:r>
            <a:endParaRPr lang="en-US" sz="4000" b="1" dirty="0">
              <a:solidFill>
                <a:srgbClr val="FBCE20"/>
              </a:solidFill>
              <a:latin typeface="Arial" panose="020B0604020202020204" pitchFamily="34" charset="0"/>
              <a:cs typeface="Arial" panose="020B0604020202020204" pitchFamily="34" charset="0"/>
            </a:endParaRPr>
          </a:p>
        </p:txBody>
      </p:sp>
      <p:pic>
        <p:nvPicPr>
          <p:cNvPr id="5" name="Picture 4" descr="A group of white circles on a black background&#10;&#10;Description automatically generated">
            <a:extLst>
              <a:ext uri="{FF2B5EF4-FFF2-40B4-BE49-F238E27FC236}">
                <a16:creationId xmlns:a16="http://schemas.microsoft.com/office/drawing/2014/main" id="{10880E78-A5D5-A93A-944A-D85556046C45}"/>
              </a:ext>
            </a:extLst>
          </p:cNvPr>
          <p:cNvPicPr>
            <a:picLocks noChangeAspect="1"/>
          </p:cNvPicPr>
          <p:nvPr/>
        </p:nvPicPr>
        <p:blipFill rotWithShape="1">
          <a:blip r:embed="rId4">
            <a:alphaModFix amt="15000"/>
          </a:blip>
          <a:srcRect l="-23387" t="33655" r="-5645" b="56730"/>
          <a:stretch/>
        </p:blipFill>
        <p:spPr>
          <a:xfrm>
            <a:off x="0" y="7568944"/>
            <a:ext cx="14630400" cy="685800"/>
          </a:xfrm>
          <a:prstGeom prst="rect">
            <a:avLst/>
          </a:prstGeom>
          <a:gradFill>
            <a:gsLst>
              <a:gs pos="0">
                <a:schemeClr val="accent3"/>
              </a:gs>
              <a:gs pos="100000">
                <a:schemeClr val="accent3"/>
              </a:gs>
              <a:gs pos="48000">
                <a:schemeClr val="tx2"/>
              </a:gs>
            </a:gsLst>
            <a:lin ang="0" scaled="0"/>
          </a:gradFill>
        </p:spPr>
      </p:pic>
      <p:pic>
        <p:nvPicPr>
          <p:cNvPr id="10" name="Picture 9" descr="A white letter on a black background&#10;&#10;Description automatically generated">
            <a:extLst>
              <a:ext uri="{FF2B5EF4-FFF2-40B4-BE49-F238E27FC236}">
                <a16:creationId xmlns:a16="http://schemas.microsoft.com/office/drawing/2014/main" id="{A38528DB-BEB9-7C90-3E79-6AD2E9DA3B4D}"/>
              </a:ext>
            </a:extLst>
          </p:cNvPr>
          <p:cNvPicPr>
            <a:picLocks noChangeAspect="1"/>
          </p:cNvPicPr>
          <p:nvPr/>
        </p:nvPicPr>
        <p:blipFill>
          <a:blip r:embed="rId5"/>
          <a:stretch>
            <a:fillRect/>
          </a:stretch>
        </p:blipFill>
        <p:spPr>
          <a:xfrm>
            <a:off x="12072513" y="7726283"/>
            <a:ext cx="2190355" cy="3711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7706785"/>
      </p:ext>
    </p:extLst>
  </p:cSld>
  <p:clrMapOvr>
    <a:masterClrMapping/>
  </p:clrMapOvr>
</p:sld>
</file>

<file path=ppt/theme/theme1.xml><?xml version="1.0" encoding="utf-8"?>
<a:theme xmlns:a="http://schemas.openxmlformats.org/drawingml/2006/main" name="Office Theme">
  <a:themeElements>
    <a:clrScheme name="UC IRVINE THEME">
      <a:dk1>
        <a:srgbClr val="000000"/>
      </a:dk1>
      <a:lt1>
        <a:srgbClr val="FFFFFF"/>
      </a:lt1>
      <a:dk2>
        <a:srgbClr val="284D83"/>
      </a:dk2>
      <a:lt2>
        <a:srgbClr val="E7E6E6"/>
      </a:lt2>
      <a:accent1>
        <a:srgbClr val="284D83"/>
      </a:accent1>
      <a:accent2>
        <a:srgbClr val="FACD20"/>
      </a:accent2>
      <a:accent3>
        <a:srgbClr val="0082BD"/>
      </a:accent3>
      <a:accent4>
        <a:srgbClr val="F78D2C"/>
      </a:accent4>
      <a:accent5>
        <a:srgbClr val="00AFC9"/>
      </a:accent5>
      <a:accent6>
        <a:srgbClr val="3EA43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6304</TotalTime>
  <Words>646</Words>
  <Application>Microsoft Office PowerPoint</Application>
  <PresentationFormat>Custom</PresentationFormat>
  <Paragraphs>81</Paragraphs>
  <Slides>11</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 Gauthier-Butterfield</dc:creator>
  <cp:lastModifiedBy>Preston Reed</cp:lastModifiedBy>
  <cp:revision>53</cp:revision>
  <dcterms:created xsi:type="dcterms:W3CDTF">2021-02-10T03:02:20Z</dcterms:created>
  <dcterms:modified xsi:type="dcterms:W3CDTF">2026-04-30T21:13:05Z</dcterms:modified>
</cp:coreProperties>
</file>