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3" r:id="rId4"/>
    <p:sldId id="262" r:id="rId5"/>
    <p:sldId id="258" r:id="rId6"/>
    <p:sldId id="259" r:id="rId7"/>
    <p:sldId id="260" r:id="rId8"/>
    <p:sldId id="261" r:id="rId9"/>
    <p:sldId id="264" r:id="rId10"/>
    <p:sldId id="266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7910" autoAdjust="0"/>
  </p:normalViewPr>
  <p:slideViewPr>
    <p:cSldViewPr snapToGrid="0">
      <p:cViewPr varScale="1">
        <p:scale>
          <a:sx n="76" d="100"/>
          <a:sy n="76" d="100"/>
        </p:scale>
        <p:origin x="898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hyperlink" Target="https://tableau.mit.edu/" TargetMode="External"/><Relationship Id="rId2" Type="http://schemas.openxmlformats.org/officeDocument/2006/relationships/hyperlink" Target="https://web-cert.mit.edu/aaude/metadata/stars.html" TargetMode="External"/><Relationship Id="rId1" Type="http://schemas.openxmlformats.org/officeDocument/2006/relationships/hyperlink" Target="https://commondataset.org/wp-content/uploads/2024/11/CDS-2024-2025-TEMPLATE.pdf" TargetMode="External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hyperlink" Target="https://www.aaude.org/exchange-items/other-exchange-items/common-data-set/" TargetMode="Externa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hyperlink" Target="https://tableau.mit.edu/" TargetMode="External"/><Relationship Id="rId2" Type="http://schemas.openxmlformats.org/officeDocument/2006/relationships/hyperlink" Target="https://web-cert.mit.edu/aaude/metadata/stars.html" TargetMode="External"/><Relationship Id="rId1" Type="http://schemas.openxmlformats.org/officeDocument/2006/relationships/hyperlink" Target="https://commondataset.org/wp-content/uploads/2024/11/CDS-2024-2025-TEMPLATE.pdf" TargetMode="External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openxmlformats.org/officeDocument/2006/relationships/hyperlink" Target="https://www.aaude.org/exchange-items/other-exchange-items/common-data-set/" TargetMode="External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Relationship Id="rId9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8F5DFD8-717F-4361-B564-AD405AC150EE}" type="doc">
      <dgm:prSet loTypeId="urn:microsoft.com/office/officeart/2005/8/layout/list1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F290F84-0FBD-44E0-94DC-973A2A32C25F}">
      <dgm:prSet/>
      <dgm:spPr/>
      <dgm:t>
        <a:bodyPr/>
        <a:lstStyle/>
        <a:p>
          <a:r>
            <a:rPr lang="en-US"/>
            <a:t>Why and how we got here (5 min)</a:t>
          </a:r>
        </a:p>
      </dgm:t>
    </dgm:pt>
    <dgm:pt modelId="{326614C8-3DDC-4431-903E-0ED417ADD13A}" type="parTrans" cxnId="{E9AED4A0-E0E2-4F42-8183-BA2D4D5AD3C8}">
      <dgm:prSet/>
      <dgm:spPr/>
      <dgm:t>
        <a:bodyPr/>
        <a:lstStyle/>
        <a:p>
          <a:endParaRPr lang="en-US"/>
        </a:p>
      </dgm:t>
    </dgm:pt>
    <dgm:pt modelId="{18020D18-A6F6-47BD-8CF6-FFC87C82E1D7}" type="sibTrans" cxnId="{E9AED4A0-E0E2-4F42-8183-BA2D4D5AD3C8}">
      <dgm:prSet/>
      <dgm:spPr/>
      <dgm:t>
        <a:bodyPr/>
        <a:lstStyle/>
        <a:p>
          <a:endParaRPr lang="en-US"/>
        </a:p>
      </dgm:t>
    </dgm:pt>
    <dgm:pt modelId="{55B91C12-D377-4C7D-97F5-02EC86E0B037}">
      <dgm:prSet/>
      <dgm:spPr/>
      <dgm:t>
        <a:bodyPr/>
        <a:lstStyle/>
        <a:p>
          <a:r>
            <a:rPr lang="en-US"/>
            <a:t>DSV development (~5 min)</a:t>
          </a:r>
        </a:p>
      </dgm:t>
    </dgm:pt>
    <dgm:pt modelId="{E42CA6B1-08E3-47E1-8294-7ACB24E38EA2}" type="parTrans" cxnId="{C7073936-B35F-4D02-A47A-9882B2FC68D5}">
      <dgm:prSet/>
      <dgm:spPr/>
      <dgm:t>
        <a:bodyPr/>
        <a:lstStyle/>
        <a:p>
          <a:endParaRPr lang="en-US"/>
        </a:p>
      </dgm:t>
    </dgm:pt>
    <dgm:pt modelId="{5452E862-D05D-42BF-BE12-692A70E5D558}" type="sibTrans" cxnId="{C7073936-B35F-4D02-A47A-9882B2FC68D5}">
      <dgm:prSet/>
      <dgm:spPr/>
      <dgm:t>
        <a:bodyPr/>
        <a:lstStyle/>
        <a:p>
          <a:endParaRPr lang="en-US"/>
        </a:p>
      </dgm:t>
    </dgm:pt>
    <dgm:pt modelId="{D8D82C54-3D0E-4EAD-9FB7-5AB158DF0650}">
      <dgm:prSet/>
      <dgm:spPr/>
      <dgm:t>
        <a:bodyPr/>
        <a:lstStyle/>
        <a:p>
          <a:r>
            <a:rPr lang="en-US"/>
            <a:t>Warehouse tables (~5 min)</a:t>
          </a:r>
        </a:p>
      </dgm:t>
    </dgm:pt>
    <dgm:pt modelId="{2C73A535-AAB8-41E4-9D97-834F3A19E982}" type="parTrans" cxnId="{26710EB6-9DA6-4E74-9973-820E54D192C4}">
      <dgm:prSet/>
      <dgm:spPr/>
      <dgm:t>
        <a:bodyPr/>
        <a:lstStyle/>
        <a:p>
          <a:endParaRPr lang="en-US"/>
        </a:p>
      </dgm:t>
    </dgm:pt>
    <dgm:pt modelId="{9BD79D29-9B64-452D-91B4-C2CBFAD456A2}" type="sibTrans" cxnId="{26710EB6-9DA6-4E74-9973-820E54D192C4}">
      <dgm:prSet/>
      <dgm:spPr/>
      <dgm:t>
        <a:bodyPr/>
        <a:lstStyle/>
        <a:p>
          <a:endParaRPr lang="en-US"/>
        </a:p>
      </dgm:t>
    </dgm:pt>
    <dgm:pt modelId="{5044BBF6-1C3F-494B-8C67-059BF4FF04E9}">
      <dgm:prSet/>
      <dgm:spPr/>
      <dgm:t>
        <a:bodyPr/>
        <a:lstStyle/>
        <a:p>
          <a:r>
            <a:rPr lang="en-US"/>
            <a:t>Tableau visualizations (~5 min)</a:t>
          </a:r>
        </a:p>
      </dgm:t>
    </dgm:pt>
    <dgm:pt modelId="{7A04A85B-DEA5-4C5F-8B05-97E5AFCA8900}" type="parTrans" cxnId="{D3D713FE-A93C-4FCC-9E05-23AA52B68359}">
      <dgm:prSet/>
      <dgm:spPr/>
      <dgm:t>
        <a:bodyPr/>
        <a:lstStyle/>
        <a:p>
          <a:endParaRPr lang="en-US"/>
        </a:p>
      </dgm:t>
    </dgm:pt>
    <dgm:pt modelId="{8A8B9AAB-A1EB-4143-9C43-FEF6AC554BE4}" type="sibTrans" cxnId="{D3D713FE-A93C-4FCC-9E05-23AA52B68359}">
      <dgm:prSet/>
      <dgm:spPr/>
      <dgm:t>
        <a:bodyPr/>
        <a:lstStyle/>
        <a:p>
          <a:endParaRPr lang="en-US"/>
        </a:p>
      </dgm:t>
    </dgm:pt>
    <dgm:pt modelId="{8F4ADAD7-64C5-418B-B19E-2312E039F383}">
      <dgm:prSet/>
      <dgm:spPr/>
      <dgm:t>
        <a:bodyPr/>
        <a:lstStyle/>
        <a:p>
          <a:r>
            <a:rPr lang="en-US"/>
            <a:t>Discussion (~20+ minutes)</a:t>
          </a:r>
        </a:p>
      </dgm:t>
    </dgm:pt>
    <dgm:pt modelId="{3BF1F78F-FA2A-409C-8A93-3D81041FE584}" type="parTrans" cxnId="{3BEB034B-71C9-4B79-A784-7E71396A07A5}">
      <dgm:prSet/>
      <dgm:spPr/>
      <dgm:t>
        <a:bodyPr/>
        <a:lstStyle/>
        <a:p>
          <a:endParaRPr lang="en-US"/>
        </a:p>
      </dgm:t>
    </dgm:pt>
    <dgm:pt modelId="{4E58D0D1-295C-4C49-976E-976A4CA8D58E}" type="sibTrans" cxnId="{3BEB034B-71C9-4B79-A784-7E71396A07A5}">
      <dgm:prSet/>
      <dgm:spPr/>
      <dgm:t>
        <a:bodyPr/>
        <a:lstStyle/>
        <a:p>
          <a:endParaRPr lang="en-US"/>
        </a:p>
      </dgm:t>
    </dgm:pt>
    <dgm:pt modelId="{26EEC27A-E164-4798-85CD-6E49E8C230CD}">
      <dgm:prSet/>
      <dgm:spPr/>
      <dgm:t>
        <a:bodyPr/>
        <a:lstStyle/>
        <a:p>
          <a:r>
            <a:rPr lang="en-US" dirty="0"/>
            <a:t>Value and usage of exchange item for your institution</a:t>
          </a:r>
        </a:p>
      </dgm:t>
    </dgm:pt>
    <dgm:pt modelId="{C94BCC1C-29FD-4887-8A18-8BD97174100E}" type="parTrans" cxnId="{1B5BBFEA-ED50-4B6C-B9D3-648F1F33FE06}">
      <dgm:prSet/>
      <dgm:spPr/>
      <dgm:t>
        <a:bodyPr/>
        <a:lstStyle/>
        <a:p>
          <a:endParaRPr lang="en-US"/>
        </a:p>
      </dgm:t>
    </dgm:pt>
    <dgm:pt modelId="{CCC1B44F-0A87-4150-9EB7-0C600F8BCB8C}" type="sibTrans" cxnId="{1B5BBFEA-ED50-4B6C-B9D3-648F1F33FE06}">
      <dgm:prSet/>
      <dgm:spPr/>
      <dgm:t>
        <a:bodyPr/>
        <a:lstStyle/>
        <a:p>
          <a:endParaRPr lang="en-US"/>
        </a:p>
      </dgm:t>
    </dgm:pt>
    <dgm:pt modelId="{9A64BD72-2E19-4E86-A3D6-DB399A0CD0CD}">
      <dgm:prSet/>
      <dgm:spPr/>
      <dgm:t>
        <a:bodyPr/>
        <a:lstStyle/>
        <a:p>
          <a:r>
            <a:rPr lang="en-US" dirty="0"/>
            <a:t>Which parts of the CDS are most valuable to you – what should we focus on next?</a:t>
          </a:r>
        </a:p>
      </dgm:t>
    </dgm:pt>
    <dgm:pt modelId="{204CC4E7-78FB-4213-82A4-3F7DF965AAFE}" type="parTrans" cxnId="{1BC21D72-C0B5-4B2D-B5D5-912D6E171F59}">
      <dgm:prSet/>
      <dgm:spPr/>
      <dgm:t>
        <a:bodyPr/>
        <a:lstStyle/>
        <a:p>
          <a:endParaRPr lang="en-US"/>
        </a:p>
      </dgm:t>
    </dgm:pt>
    <dgm:pt modelId="{3347BDDB-69FE-4E3B-AE17-2B357E0D030F}" type="sibTrans" cxnId="{1BC21D72-C0B5-4B2D-B5D5-912D6E171F59}">
      <dgm:prSet/>
      <dgm:spPr/>
      <dgm:t>
        <a:bodyPr/>
        <a:lstStyle/>
        <a:p>
          <a:endParaRPr lang="en-US"/>
        </a:p>
      </dgm:t>
    </dgm:pt>
    <dgm:pt modelId="{D293C800-94AB-4ABC-B6D7-072082436582}">
      <dgm:prSet/>
      <dgm:spPr/>
      <dgm:t>
        <a:bodyPr/>
        <a:lstStyle/>
        <a:p>
          <a:r>
            <a:rPr lang="en-US" dirty="0"/>
            <a:t>Thoughts on visualizations &amp; analysis</a:t>
          </a:r>
        </a:p>
      </dgm:t>
    </dgm:pt>
    <dgm:pt modelId="{8ABE4415-FDF9-453C-8596-A47EF2B29309}" type="parTrans" cxnId="{18F7DE91-B334-4D69-9783-80C9703A6786}">
      <dgm:prSet/>
      <dgm:spPr/>
      <dgm:t>
        <a:bodyPr/>
        <a:lstStyle/>
        <a:p>
          <a:endParaRPr lang="en-US"/>
        </a:p>
      </dgm:t>
    </dgm:pt>
    <dgm:pt modelId="{24339D9C-A7DA-467E-8415-230A7E596707}" type="sibTrans" cxnId="{18F7DE91-B334-4D69-9783-80C9703A6786}">
      <dgm:prSet/>
      <dgm:spPr/>
      <dgm:t>
        <a:bodyPr/>
        <a:lstStyle/>
        <a:p>
          <a:endParaRPr lang="en-US"/>
        </a:p>
      </dgm:t>
    </dgm:pt>
    <dgm:pt modelId="{3719820A-296D-443A-AD13-B10E5A80C78C}" type="pres">
      <dgm:prSet presAssocID="{D8F5DFD8-717F-4361-B564-AD405AC150EE}" presName="linear" presStyleCnt="0">
        <dgm:presLayoutVars>
          <dgm:dir/>
          <dgm:animLvl val="lvl"/>
          <dgm:resizeHandles val="exact"/>
        </dgm:presLayoutVars>
      </dgm:prSet>
      <dgm:spPr/>
    </dgm:pt>
    <dgm:pt modelId="{BADCF01B-64FC-45DA-AC6C-D0852C231218}" type="pres">
      <dgm:prSet presAssocID="{9F290F84-0FBD-44E0-94DC-973A2A32C25F}" presName="parentLin" presStyleCnt="0"/>
      <dgm:spPr/>
    </dgm:pt>
    <dgm:pt modelId="{B38B402B-1C03-47DC-88C6-2AD5E4E196B6}" type="pres">
      <dgm:prSet presAssocID="{9F290F84-0FBD-44E0-94DC-973A2A32C25F}" presName="parentLeftMargin" presStyleLbl="node1" presStyleIdx="0" presStyleCnt="5"/>
      <dgm:spPr/>
    </dgm:pt>
    <dgm:pt modelId="{37B4E36B-8F5F-46A4-BC51-478A097F7EC5}" type="pres">
      <dgm:prSet presAssocID="{9F290F84-0FBD-44E0-94DC-973A2A32C25F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6220615C-4540-47DF-96FF-E455DF877FDD}" type="pres">
      <dgm:prSet presAssocID="{9F290F84-0FBD-44E0-94DC-973A2A32C25F}" presName="negativeSpace" presStyleCnt="0"/>
      <dgm:spPr/>
    </dgm:pt>
    <dgm:pt modelId="{7EB7A28D-2B80-472E-97E2-6EF6E556E5B5}" type="pres">
      <dgm:prSet presAssocID="{9F290F84-0FBD-44E0-94DC-973A2A32C25F}" presName="childText" presStyleLbl="conFgAcc1" presStyleIdx="0" presStyleCnt="5">
        <dgm:presLayoutVars>
          <dgm:bulletEnabled val="1"/>
        </dgm:presLayoutVars>
      </dgm:prSet>
      <dgm:spPr/>
    </dgm:pt>
    <dgm:pt modelId="{71D3EC25-20FC-4E97-AB54-711F3B0EC846}" type="pres">
      <dgm:prSet presAssocID="{18020D18-A6F6-47BD-8CF6-FFC87C82E1D7}" presName="spaceBetweenRectangles" presStyleCnt="0"/>
      <dgm:spPr/>
    </dgm:pt>
    <dgm:pt modelId="{69B9941D-BDD5-4197-B684-3F3D7A40DFA7}" type="pres">
      <dgm:prSet presAssocID="{55B91C12-D377-4C7D-97F5-02EC86E0B037}" presName="parentLin" presStyleCnt="0"/>
      <dgm:spPr/>
    </dgm:pt>
    <dgm:pt modelId="{B91BDEDC-3DFC-43DA-B47B-52DB86CBC38E}" type="pres">
      <dgm:prSet presAssocID="{55B91C12-D377-4C7D-97F5-02EC86E0B037}" presName="parentLeftMargin" presStyleLbl="node1" presStyleIdx="0" presStyleCnt="5"/>
      <dgm:spPr/>
    </dgm:pt>
    <dgm:pt modelId="{68EC48D4-5FE4-4152-A8C8-770E27F5FAD3}" type="pres">
      <dgm:prSet presAssocID="{55B91C12-D377-4C7D-97F5-02EC86E0B037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C0BB6C4F-9F24-4A42-A291-50E9CA31796B}" type="pres">
      <dgm:prSet presAssocID="{55B91C12-D377-4C7D-97F5-02EC86E0B037}" presName="negativeSpace" presStyleCnt="0"/>
      <dgm:spPr/>
    </dgm:pt>
    <dgm:pt modelId="{5A1B7B1C-16B0-4820-B059-F74D4E16FE0C}" type="pres">
      <dgm:prSet presAssocID="{55B91C12-D377-4C7D-97F5-02EC86E0B037}" presName="childText" presStyleLbl="conFgAcc1" presStyleIdx="1" presStyleCnt="5">
        <dgm:presLayoutVars>
          <dgm:bulletEnabled val="1"/>
        </dgm:presLayoutVars>
      </dgm:prSet>
      <dgm:spPr/>
    </dgm:pt>
    <dgm:pt modelId="{DBAD69F5-BDAC-4E2E-B40C-95D891B76B6C}" type="pres">
      <dgm:prSet presAssocID="{5452E862-D05D-42BF-BE12-692A70E5D558}" presName="spaceBetweenRectangles" presStyleCnt="0"/>
      <dgm:spPr/>
    </dgm:pt>
    <dgm:pt modelId="{1D32CE25-9118-45CF-AF31-6F576EEFAD16}" type="pres">
      <dgm:prSet presAssocID="{D8D82C54-3D0E-4EAD-9FB7-5AB158DF0650}" presName="parentLin" presStyleCnt="0"/>
      <dgm:spPr/>
    </dgm:pt>
    <dgm:pt modelId="{4E086BF9-4A18-4022-B5EF-5E38B7C8B9F6}" type="pres">
      <dgm:prSet presAssocID="{D8D82C54-3D0E-4EAD-9FB7-5AB158DF0650}" presName="parentLeftMargin" presStyleLbl="node1" presStyleIdx="1" presStyleCnt="5"/>
      <dgm:spPr/>
    </dgm:pt>
    <dgm:pt modelId="{3DA1950B-7902-438E-AF4C-10DC8EBE9911}" type="pres">
      <dgm:prSet presAssocID="{D8D82C54-3D0E-4EAD-9FB7-5AB158DF0650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392EB179-AB75-43BF-8025-60CEF5B55896}" type="pres">
      <dgm:prSet presAssocID="{D8D82C54-3D0E-4EAD-9FB7-5AB158DF0650}" presName="negativeSpace" presStyleCnt="0"/>
      <dgm:spPr/>
    </dgm:pt>
    <dgm:pt modelId="{BE443B22-8C66-4BD3-AEB0-6BAD2714031D}" type="pres">
      <dgm:prSet presAssocID="{D8D82C54-3D0E-4EAD-9FB7-5AB158DF0650}" presName="childText" presStyleLbl="conFgAcc1" presStyleIdx="2" presStyleCnt="5">
        <dgm:presLayoutVars>
          <dgm:bulletEnabled val="1"/>
        </dgm:presLayoutVars>
      </dgm:prSet>
      <dgm:spPr/>
    </dgm:pt>
    <dgm:pt modelId="{0ABD22E7-C134-4C9A-834D-3252AEF779CF}" type="pres">
      <dgm:prSet presAssocID="{9BD79D29-9B64-452D-91B4-C2CBFAD456A2}" presName="spaceBetweenRectangles" presStyleCnt="0"/>
      <dgm:spPr/>
    </dgm:pt>
    <dgm:pt modelId="{B7883D26-8AB2-49EF-9F53-098E0EEF7B20}" type="pres">
      <dgm:prSet presAssocID="{5044BBF6-1C3F-494B-8C67-059BF4FF04E9}" presName="parentLin" presStyleCnt="0"/>
      <dgm:spPr/>
    </dgm:pt>
    <dgm:pt modelId="{F4C3C7B7-8911-427E-BFF0-0DFB1ADB09C5}" type="pres">
      <dgm:prSet presAssocID="{5044BBF6-1C3F-494B-8C67-059BF4FF04E9}" presName="parentLeftMargin" presStyleLbl="node1" presStyleIdx="2" presStyleCnt="5"/>
      <dgm:spPr/>
    </dgm:pt>
    <dgm:pt modelId="{8C29C413-B708-48DD-B8C6-D1B982A0259F}" type="pres">
      <dgm:prSet presAssocID="{5044BBF6-1C3F-494B-8C67-059BF4FF04E9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C2EBF88D-C696-4AD7-928F-996A375797CD}" type="pres">
      <dgm:prSet presAssocID="{5044BBF6-1C3F-494B-8C67-059BF4FF04E9}" presName="negativeSpace" presStyleCnt="0"/>
      <dgm:spPr/>
    </dgm:pt>
    <dgm:pt modelId="{CA167506-CAA3-4962-B394-A6EF7085C146}" type="pres">
      <dgm:prSet presAssocID="{5044BBF6-1C3F-494B-8C67-059BF4FF04E9}" presName="childText" presStyleLbl="conFgAcc1" presStyleIdx="3" presStyleCnt="5">
        <dgm:presLayoutVars>
          <dgm:bulletEnabled val="1"/>
        </dgm:presLayoutVars>
      </dgm:prSet>
      <dgm:spPr/>
    </dgm:pt>
    <dgm:pt modelId="{B2D7E0EE-2C2A-4BA9-9CB5-26745A00D126}" type="pres">
      <dgm:prSet presAssocID="{8A8B9AAB-A1EB-4143-9C43-FEF6AC554BE4}" presName="spaceBetweenRectangles" presStyleCnt="0"/>
      <dgm:spPr/>
    </dgm:pt>
    <dgm:pt modelId="{28DBB3ED-0EB3-4EAB-AAED-A0354E3BFCF1}" type="pres">
      <dgm:prSet presAssocID="{8F4ADAD7-64C5-418B-B19E-2312E039F383}" presName="parentLin" presStyleCnt="0"/>
      <dgm:spPr/>
    </dgm:pt>
    <dgm:pt modelId="{4291FD30-CFAA-4A14-954F-951CFC135FEF}" type="pres">
      <dgm:prSet presAssocID="{8F4ADAD7-64C5-418B-B19E-2312E039F383}" presName="parentLeftMargin" presStyleLbl="node1" presStyleIdx="3" presStyleCnt="5"/>
      <dgm:spPr/>
    </dgm:pt>
    <dgm:pt modelId="{3183AD9F-021D-4F50-B631-D33312D2C5E2}" type="pres">
      <dgm:prSet presAssocID="{8F4ADAD7-64C5-418B-B19E-2312E039F383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6F632338-97BC-4BDA-8B10-DE9074C22CFA}" type="pres">
      <dgm:prSet presAssocID="{8F4ADAD7-64C5-418B-B19E-2312E039F383}" presName="negativeSpace" presStyleCnt="0"/>
      <dgm:spPr/>
    </dgm:pt>
    <dgm:pt modelId="{68469EC1-8562-4609-9AED-53A80C664625}" type="pres">
      <dgm:prSet presAssocID="{8F4ADAD7-64C5-418B-B19E-2312E039F383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DBC18A0A-7487-46DB-A9D4-E04338886070}" type="presOf" srcId="{55B91C12-D377-4C7D-97F5-02EC86E0B037}" destId="{B91BDEDC-3DFC-43DA-B47B-52DB86CBC38E}" srcOrd="0" destOrd="0" presId="urn:microsoft.com/office/officeart/2005/8/layout/list1"/>
    <dgm:cxn modelId="{BCEA830D-0921-4731-9A1D-8AE92BA56B6B}" type="presOf" srcId="{5044BBF6-1C3F-494B-8C67-059BF4FF04E9}" destId="{8C29C413-B708-48DD-B8C6-D1B982A0259F}" srcOrd="1" destOrd="0" presId="urn:microsoft.com/office/officeart/2005/8/layout/list1"/>
    <dgm:cxn modelId="{2C87B71F-6852-4E84-A880-028F79C4F611}" type="presOf" srcId="{9F290F84-0FBD-44E0-94DC-973A2A32C25F}" destId="{37B4E36B-8F5F-46A4-BC51-478A097F7EC5}" srcOrd="1" destOrd="0" presId="urn:microsoft.com/office/officeart/2005/8/layout/list1"/>
    <dgm:cxn modelId="{9DF6772E-02C7-4E17-911C-7A1598E26E9E}" type="presOf" srcId="{8F4ADAD7-64C5-418B-B19E-2312E039F383}" destId="{4291FD30-CFAA-4A14-954F-951CFC135FEF}" srcOrd="0" destOrd="0" presId="urn:microsoft.com/office/officeart/2005/8/layout/list1"/>
    <dgm:cxn modelId="{67ED1435-3E8D-4558-8ABB-80A9359DBE31}" type="presOf" srcId="{55B91C12-D377-4C7D-97F5-02EC86E0B037}" destId="{68EC48D4-5FE4-4152-A8C8-770E27F5FAD3}" srcOrd="1" destOrd="0" presId="urn:microsoft.com/office/officeart/2005/8/layout/list1"/>
    <dgm:cxn modelId="{C7073936-B35F-4D02-A47A-9882B2FC68D5}" srcId="{D8F5DFD8-717F-4361-B564-AD405AC150EE}" destId="{55B91C12-D377-4C7D-97F5-02EC86E0B037}" srcOrd="1" destOrd="0" parTransId="{E42CA6B1-08E3-47E1-8294-7ACB24E38EA2}" sibTransId="{5452E862-D05D-42BF-BE12-692A70E5D558}"/>
    <dgm:cxn modelId="{3BEB034B-71C9-4B79-A784-7E71396A07A5}" srcId="{D8F5DFD8-717F-4361-B564-AD405AC150EE}" destId="{8F4ADAD7-64C5-418B-B19E-2312E039F383}" srcOrd="4" destOrd="0" parTransId="{3BF1F78F-FA2A-409C-8A93-3D81041FE584}" sibTransId="{4E58D0D1-295C-4C49-976E-976A4CA8D58E}"/>
    <dgm:cxn modelId="{26C6EC6C-28CD-4EFB-8527-8328F781C9E7}" type="presOf" srcId="{D8D82C54-3D0E-4EAD-9FB7-5AB158DF0650}" destId="{4E086BF9-4A18-4022-B5EF-5E38B7C8B9F6}" srcOrd="0" destOrd="0" presId="urn:microsoft.com/office/officeart/2005/8/layout/list1"/>
    <dgm:cxn modelId="{1BC21D72-C0B5-4B2D-B5D5-912D6E171F59}" srcId="{8F4ADAD7-64C5-418B-B19E-2312E039F383}" destId="{9A64BD72-2E19-4E86-A3D6-DB399A0CD0CD}" srcOrd="1" destOrd="0" parTransId="{204CC4E7-78FB-4213-82A4-3F7DF965AAFE}" sibTransId="{3347BDDB-69FE-4E3B-AE17-2B357E0D030F}"/>
    <dgm:cxn modelId="{A8A80E78-7153-4542-89CE-09DF8C0C4453}" type="presOf" srcId="{9A64BD72-2E19-4E86-A3D6-DB399A0CD0CD}" destId="{68469EC1-8562-4609-9AED-53A80C664625}" srcOrd="0" destOrd="1" presId="urn:microsoft.com/office/officeart/2005/8/layout/list1"/>
    <dgm:cxn modelId="{76A58282-ED13-4969-AA2B-0BF7BCB966ED}" type="presOf" srcId="{26EEC27A-E164-4798-85CD-6E49E8C230CD}" destId="{68469EC1-8562-4609-9AED-53A80C664625}" srcOrd="0" destOrd="0" presId="urn:microsoft.com/office/officeart/2005/8/layout/list1"/>
    <dgm:cxn modelId="{1FDEEF90-5255-4B52-A8F6-7A5E446B49C5}" type="presOf" srcId="{D8F5DFD8-717F-4361-B564-AD405AC150EE}" destId="{3719820A-296D-443A-AD13-B10E5A80C78C}" srcOrd="0" destOrd="0" presId="urn:microsoft.com/office/officeart/2005/8/layout/list1"/>
    <dgm:cxn modelId="{18F7DE91-B334-4D69-9783-80C9703A6786}" srcId="{8F4ADAD7-64C5-418B-B19E-2312E039F383}" destId="{D293C800-94AB-4ABC-B6D7-072082436582}" srcOrd="2" destOrd="0" parTransId="{8ABE4415-FDF9-453C-8596-A47EF2B29309}" sibTransId="{24339D9C-A7DA-467E-8415-230A7E596707}"/>
    <dgm:cxn modelId="{E9AED4A0-E0E2-4F42-8183-BA2D4D5AD3C8}" srcId="{D8F5DFD8-717F-4361-B564-AD405AC150EE}" destId="{9F290F84-0FBD-44E0-94DC-973A2A32C25F}" srcOrd="0" destOrd="0" parTransId="{326614C8-3DDC-4431-903E-0ED417ADD13A}" sibTransId="{18020D18-A6F6-47BD-8CF6-FFC87C82E1D7}"/>
    <dgm:cxn modelId="{26710EB6-9DA6-4E74-9973-820E54D192C4}" srcId="{D8F5DFD8-717F-4361-B564-AD405AC150EE}" destId="{D8D82C54-3D0E-4EAD-9FB7-5AB158DF0650}" srcOrd="2" destOrd="0" parTransId="{2C73A535-AAB8-41E4-9D97-834F3A19E982}" sibTransId="{9BD79D29-9B64-452D-91B4-C2CBFAD456A2}"/>
    <dgm:cxn modelId="{8DDA77CD-764E-4E8F-8388-AA185427AEEB}" type="presOf" srcId="{D293C800-94AB-4ABC-B6D7-072082436582}" destId="{68469EC1-8562-4609-9AED-53A80C664625}" srcOrd="0" destOrd="2" presId="urn:microsoft.com/office/officeart/2005/8/layout/list1"/>
    <dgm:cxn modelId="{19FBB9DC-963B-4035-874D-D7696EDDC269}" type="presOf" srcId="{D8D82C54-3D0E-4EAD-9FB7-5AB158DF0650}" destId="{3DA1950B-7902-438E-AF4C-10DC8EBE9911}" srcOrd="1" destOrd="0" presId="urn:microsoft.com/office/officeart/2005/8/layout/list1"/>
    <dgm:cxn modelId="{1B5BBFEA-ED50-4B6C-B9D3-648F1F33FE06}" srcId="{8F4ADAD7-64C5-418B-B19E-2312E039F383}" destId="{26EEC27A-E164-4798-85CD-6E49E8C230CD}" srcOrd="0" destOrd="0" parTransId="{C94BCC1C-29FD-4887-8A18-8BD97174100E}" sibTransId="{CCC1B44F-0A87-4150-9EB7-0C600F8BCB8C}"/>
    <dgm:cxn modelId="{9A6549F0-5214-4257-A05F-8706F554FA7E}" type="presOf" srcId="{5044BBF6-1C3F-494B-8C67-059BF4FF04E9}" destId="{F4C3C7B7-8911-427E-BFF0-0DFB1ADB09C5}" srcOrd="0" destOrd="0" presId="urn:microsoft.com/office/officeart/2005/8/layout/list1"/>
    <dgm:cxn modelId="{CC8F7FF5-4B83-4BC9-8D2C-712ABEE2AF5C}" type="presOf" srcId="{8F4ADAD7-64C5-418B-B19E-2312E039F383}" destId="{3183AD9F-021D-4F50-B631-D33312D2C5E2}" srcOrd="1" destOrd="0" presId="urn:microsoft.com/office/officeart/2005/8/layout/list1"/>
    <dgm:cxn modelId="{E957EDF6-6A0E-42BA-B076-D8672FC39B9F}" type="presOf" srcId="{9F290F84-0FBD-44E0-94DC-973A2A32C25F}" destId="{B38B402B-1C03-47DC-88C6-2AD5E4E196B6}" srcOrd="0" destOrd="0" presId="urn:microsoft.com/office/officeart/2005/8/layout/list1"/>
    <dgm:cxn modelId="{D3D713FE-A93C-4FCC-9E05-23AA52B68359}" srcId="{D8F5DFD8-717F-4361-B564-AD405AC150EE}" destId="{5044BBF6-1C3F-494B-8C67-059BF4FF04E9}" srcOrd="3" destOrd="0" parTransId="{7A04A85B-DEA5-4C5F-8B05-97E5AFCA8900}" sibTransId="{8A8B9AAB-A1EB-4143-9C43-FEF6AC554BE4}"/>
    <dgm:cxn modelId="{18E4426D-9EEC-4043-9F58-F7BF1F41E421}" type="presParOf" srcId="{3719820A-296D-443A-AD13-B10E5A80C78C}" destId="{BADCF01B-64FC-45DA-AC6C-D0852C231218}" srcOrd="0" destOrd="0" presId="urn:microsoft.com/office/officeart/2005/8/layout/list1"/>
    <dgm:cxn modelId="{EA81C428-15FA-4A5F-9819-AA56869FA666}" type="presParOf" srcId="{BADCF01B-64FC-45DA-AC6C-D0852C231218}" destId="{B38B402B-1C03-47DC-88C6-2AD5E4E196B6}" srcOrd="0" destOrd="0" presId="urn:microsoft.com/office/officeart/2005/8/layout/list1"/>
    <dgm:cxn modelId="{4D6FE9C1-3C36-448E-B8A7-2F646171FBC4}" type="presParOf" srcId="{BADCF01B-64FC-45DA-AC6C-D0852C231218}" destId="{37B4E36B-8F5F-46A4-BC51-478A097F7EC5}" srcOrd="1" destOrd="0" presId="urn:microsoft.com/office/officeart/2005/8/layout/list1"/>
    <dgm:cxn modelId="{673BE1C4-2481-44F6-9578-28D072E06D29}" type="presParOf" srcId="{3719820A-296D-443A-AD13-B10E5A80C78C}" destId="{6220615C-4540-47DF-96FF-E455DF877FDD}" srcOrd="1" destOrd="0" presId="urn:microsoft.com/office/officeart/2005/8/layout/list1"/>
    <dgm:cxn modelId="{DA6B9129-298A-4445-8697-63DEDD5CE132}" type="presParOf" srcId="{3719820A-296D-443A-AD13-B10E5A80C78C}" destId="{7EB7A28D-2B80-472E-97E2-6EF6E556E5B5}" srcOrd="2" destOrd="0" presId="urn:microsoft.com/office/officeart/2005/8/layout/list1"/>
    <dgm:cxn modelId="{99EAA1DD-0854-48B1-86C8-46DB3BD30F2B}" type="presParOf" srcId="{3719820A-296D-443A-AD13-B10E5A80C78C}" destId="{71D3EC25-20FC-4E97-AB54-711F3B0EC846}" srcOrd="3" destOrd="0" presId="urn:microsoft.com/office/officeart/2005/8/layout/list1"/>
    <dgm:cxn modelId="{13BEE847-89A3-41CE-8831-03173C6D3B3E}" type="presParOf" srcId="{3719820A-296D-443A-AD13-B10E5A80C78C}" destId="{69B9941D-BDD5-4197-B684-3F3D7A40DFA7}" srcOrd="4" destOrd="0" presId="urn:microsoft.com/office/officeart/2005/8/layout/list1"/>
    <dgm:cxn modelId="{C2FB81A2-BCB7-4B7F-9166-6B8DA811FEC9}" type="presParOf" srcId="{69B9941D-BDD5-4197-B684-3F3D7A40DFA7}" destId="{B91BDEDC-3DFC-43DA-B47B-52DB86CBC38E}" srcOrd="0" destOrd="0" presId="urn:microsoft.com/office/officeart/2005/8/layout/list1"/>
    <dgm:cxn modelId="{34DDC65F-52E6-47E9-AEE2-B80A989589F4}" type="presParOf" srcId="{69B9941D-BDD5-4197-B684-3F3D7A40DFA7}" destId="{68EC48D4-5FE4-4152-A8C8-770E27F5FAD3}" srcOrd="1" destOrd="0" presId="urn:microsoft.com/office/officeart/2005/8/layout/list1"/>
    <dgm:cxn modelId="{66EE6F0D-B3C1-4AA8-8356-DE6442C486B7}" type="presParOf" srcId="{3719820A-296D-443A-AD13-B10E5A80C78C}" destId="{C0BB6C4F-9F24-4A42-A291-50E9CA31796B}" srcOrd="5" destOrd="0" presId="urn:microsoft.com/office/officeart/2005/8/layout/list1"/>
    <dgm:cxn modelId="{DF544E60-61F3-40BD-83FE-D7427C17768B}" type="presParOf" srcId="{3719820A-296D-443A-AD13-B10E5A80C78C}" destId="{5A1B7B1C-16B0-4820-B059-F74D4E16FE0C}" srcOrd="6" destOrd="0" presId="urn:microsoft.com/office/officeart/2005/8/layout/list1"/>
    <dgm:cxn modelId="{6EE7754A-E350-4364-87F4-BC37E4203A91}" type="presParOf" srcId="{3719820A-296D-443A-AD13-B10E5A80C78C}" destId="{DBAD69F5-BDAC-4E2E-B40C-95D891B76B6C}" srcOrd="7" destOrd="0" presId="urn:microsoft.com/office/officeart/2005/8/layout/list1"/>
    <dgm:cxn modelId="{87AFE2F5-A6C2-4304-AF2F-E7EEBFA75274}" type="presParOf" srcId="{3719820A-296D-443A-AD13-B10E5A80C78C}" destId="{1D32CE25-9118-45CF-AF31-6F576EEFAD16}" srcOrd="8" destOrd="0" presId="urn:microsoft.com/office/officeart/2005/8/layout/list1"/>
    <dgm:cxn modelId="{D446F44F-9B96-4902-B82D-DF3503443802}" type="presParOf" srcId="{1D32CE25-9118-45CF-AF31-6F576EEFAD16}" destId="{4E086BF9-4A18-4022-B5EF-5E38B7C8B9F6}" srcOrd="0" destOrd="0" presId="urn:microsoft.com/office/officeart/2005/8/layout/list1"/>
    <dgm:cxn modelId="{46E8BADA-0D92-4362-9308-16BFA61B34F9}" type="presParOf" srcId="{1D32CE25-9118-45CF-AF31-6F576EEFAD16}" destId="{3DA1950B-7902-438E-AF4C-10DC8EBE9911}" srcOrd="1" destOrd="0" presId="urn:microsoft.com/office/officeart/2005/8/layout/list1"/>
    <dgm:cxn modelId="{B622EA19-9F38-4216-B1D8-D06E61B0D974}" type="presParOf" srcId="{3719820A-296D-443A-AD13-B10E5A80C78C}" destId="{392EB179-AB75-43BF-8025-60CEF5B55896}" srcOrd="9" destOrd="0" presId="urn:microsoft.com/office/officeart/2005/8/layout/list1"/>
    <dgm:cxn modelId="{4069B9F8-93B6-49A1-AD18-2EF9650BC4CE}" type="presParOf" srcId="{3719820A-296D-443A-AD13-B10E5A80C78C}" destId="{BE443B22-8C66-4BD3-AEB0-6BAD2714031D}" srcOrd="10" destOrd="0" presId="urn:microsoft.com/office/officeart/2005/8/layout/list1"/>
    <dgm:cxn modelId="{E3DD022C-5FCE-429A-B54D-F2F9E68DE062}" type="presParOf" srcId="{3719820A-296D-443A-AD13-B10E5A80C78C}" destId="{0ABD22E7-C134-4C9A-834D-3252AEF779CF}" srcOrd="11" destOrd="0" presId="urn:microsoft.com/office/officeart/2005/8/layout/list1"/>
    <dgm:cxn modelId="{6F3296F2-7B1B-47F4-84FF-CB8336C50928}" type="presParOf" srcId="{3719820A-296D-443A-AD13-B10E5A80C78C}" destId="{B7883D26-8AB2-49EF-9F53-098E0EEF7B20}" srcOrd="12" destOrd="0" presId="urn:microsoft.com/office/officeart/2005/8/layout/list1"/>
    <dgm:cxn modelId="{0F6E4604-2CD1-4C03-A12B-2C2D6D91F6FF}" type="presParOf" srcId="{B7883D26-8AB2-49EF-9F53-098E0EEF7B20}" destId="{F4C3C7B7-8911-427E-BFF0-0DFB1ADB09C5}" srcOrd="0" destOrd="0" presId="urn:microsoft.com/office/officeart/2005/8/layout/list1"/>
    <dgm:cxn modelId="{9B502728-A88B-411E-B46A-F0FE34024149}" type="presParOf" srcId="{B7883D26-8AB2-49EF-9F53-098E0EEF7B20}" destId="{8C29C413-B708-48DD-B8C6-D1B982A0259F}" srcOrd="1" destOrd="0" presId="urn:microsoft.com/office/officeart/2005/8/layout/list1"/>
    <dgm:cxn modelId="{3B60813F-4886-4D22-ACFD-8AE01E9270A1}" type="presParOf" srcId="{3719820A-296D-443A-AD13-B10E5A80C78C}" destId="{C2EBF88D-C696-4AD7-928F-996A375797CD}" srcOrd="13" destOrd="0" presId="urn:microsoft.com/office/officeart/2005/8/layout/list1"/>
    <dgm:cxn modelId="{6D5E858F-6FB3-48F9-801C-7F3559D824DE}" type="presParOf" srcId="{3719820A-296D-443A-AD13-B10E5A80C78C}" destId="{CA167506-CAA3-4962-B394-A6EF7085C146}" srcOrd="14" destOrd="0" presId="urn:microsoft.com/office/officeart/2005/8/layout/list1"/>
    <dgm:cxn modelId="{C5E7BF98-7AB4-463D-9244-51D4826D1341}" type="presParOf" srcId="{3719820A-296D-443A-AD13-B10E5A80C78C}" destId="{B2D7E0EE-2C2A-4BA9-9CB5-26745A00D126}" srcOrd="15" destOrd="0" presId="urn:microsoft.com/office/officeart/2005/8/layout/list1"/>
    <dgm:cxn modelId="{6E4AD2BC-4594-421B-95E3-FD7EDBF89F84}" type="presParOf" srcId="{3719820A-296D-443A-AD13-B10E5A80C78C}" destId="{28DBB3ED-0EB3-4EAB-AAED-A0354E3BFCF1}" srcOrd="16" destOrd="0" presId="urn:microsoft.com/office/officeart/2005/8/layout/list1"/>
    <dgm:cxn modelId="{D5A50F28-DC4D-47B4-8E25-F04D0908ED85}" type="presParOf" srcId="{28DBB3ED-0EB3-4EAB-AAED-A0354E3BFCF1}" destId="{4291FD30-CFAA-4A14-954F-951CFC135FEF}" srcOrd="0" destOrd="0" presId="urn:microsoft.com/office/officeart/2005/8/layout/list1"/>
    <dgm:cxn modelId="{71AEEE82-43CA-4587-9149-57704948C230}" type="presParOf" srcId="{28DBB3ED-0EB3-4EAB-AAED-A0354E3BFCF1}" destId="{3183AD9F-021D-4F50-B631-D33312D2C5E2}" srcOrd="1" destOrd="0" presId="urn:microsoft.com/office/officeart/2005/8/layout/list1"/>
    <dgm:cxn modelId="{EB8D04F6-91F4-4DD9-B4A9-E1E9FB027667}" type="presParOf" srcId="{3719820A-296D-443A-AD13-B10E5A80C78C}" destId="{6F632338-97BC-4BDA-8B10-DE9074C22CFA}" srcOrd="17" destOrd="0" presId="urn:microsoft.com/office/officeart/2005/8/layout/list1"/>
    <dgm:cxn modelId="{A8F2245D-181A-40B3-9E97-A720EFDB5F2A}" type="presParOf" srcId="{3719820A-296D-443A-AD13-B10E5A80C78C}" destId="{68469EC1-8562-4609-9AED-53A80C664625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3546793-8479-4ABF-9B7A-819663D09F58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A746F27-F69D-4133-8ED2-23AED6AC6E1B}">
      <dgm:prSet/>
      <dgm:spPr/>
      <dgm:t>
        <a:bodyPr/>
        <a:lstStyle/>
        <a:p>
          <a:r>
            <a:rPr lang="en-US"/>
            <a:t>Formed initial committee – AAUDE staff, two institutions</a:t>
          </a:r>
        </a:p>
      </dgm:t>
    </dgm:pt>
    <dgm:pt modelId="{5A62D0C5-9431-4DFC-A8E4-1C3BAD72E07C}" type="parTrans" cxnId="{6CA580BD-962A-443F-96C7-5F0ACAE39DA2}">
      <dgm:prSet/>
      <dgm:spPr/>
      <dgm:t>
        <a:bodyPr/>
        <a:lstStyle/>
        <a:p>
          <a:endParaRPr lang="en-US"/>
        </a:p>
      </dgm:t>
    </dgm:pt>
    <dgm:pt modelId="{C58B8277-6EF3-49CB-9826-6B0DE60DED11}" type="sibTrans" cxnId="{6CA580BD-962A-443F-96C7-5F0ACAE39DA2}">
      <dgm:prSet/>
      <dgm:spPr/>
      <dgm:t>
        <a:bodyPr/>
        <a:lstStyle/>
        <a:p>
          <a:endParaRPr lang="en-US"/>
        </a:p>
      </dgm:t>
    </dgm:pt>
    <dgm:pt modelId="{34CE88FC-8CF5-417C-B100-4668E7CBDEA5}">
      <dgm:prSet/>
      <dgm:spPr/>
      <dgm:t>
        <a:bodyPr/>
        <a:lstStyle/>
        <a:p>
          <a:r>
            <a:rPr lang="en-US"/>
            <a:t>Settled on </a:t>
          </a:r>
          <a:r>
            <a:rPr lang="en-US" b="1"/>
            <a:t>PDF forms</a:t>
          </a:r>
          <a:r>
            <a:rPr lang="en-US"/>
            <a:t> (i.e. the CDS fillable forms) </a:t>
          </a:r>
        </a:p>
      </dgm:t>
    </dgm:pt>
    <dgm:pt modelId="{4864229A-9B71-44A4-AB06-5306F904589E}" type="parTrans" cxnId="{EFA42005-F0E3-4FC8-831B-1E8EF5714572}">
      <dgm:prSet/>
      <dgm:spPr/>
      <dgm:t>
        <a:bodyPr/>
        <a:lstStyle/>
        <a:p>
          <a:endParaRPr lang="en-US"/>
        </a:p>
      </dgm:t>
    </dgm:pt>
    <dgm:pt modelId="{3F94C864-15CC-4C53-851E-AF65E25638E2}" type="sibTrans" cxnId="{EFA42005-F0E3-4FC8-831B-1E8EF5714572}">
      <dgm:prSet/>
      <dgm:spPr/>
      <dgm:t>
        <a:bodyPr/>
        <a:lstStyle/>
        <a:p>
          <a:endParaRPr lang="en-US"/>
        </a:p>
      </dgm:t>
    </dgm:pt>
    <dgm:pt modelId="{E46939B2-18BE-40DD-BED3-554883AAEE28}">
      <dgm:prSet/>
      <dgm:spPr/>
      <dgm:t>
        <a:bodyPr/>
        <a:lstStyle/>
        <a:p>
          <a:r>
            <a:rPr lang="en-US">
              <a:hlinkClick xmlns:r="http://schemas.openxmlformats.org/officeDocument/2006/relationships" r:id="rId1"/>
            </a:rPr>
            <a:t>https://commondataset.org/wp-content/uploads/2024/11/CDS-2024-2025-TEMPLATE.pdf</a:t>
          </a:r>
          <a:endParaRPr lang="en-US"/>
        </a:p>
      </dgm:t>
    </dgm:pt>
    <dgm:pt modelId="{8EE8E27C-8C9E-4083-BBAE-756EADC524D8}" type="parTrans" cxnId="{77C53216-1FDC-43DF-8314-CB73A2AA6267}">
      <dgm:prSet/>
      <dgm:spPr/>
      <dgm:t>
        <a:bodyPr/>
        <a:lstStyle/>
        <a:p>
          <a:endParaRPr lang="en-US"/>
        </a:p>
      </dgm:t>
    </dgm:pt>
    <dgm:pt modelId="{A83460F6-3DBD-41D9-8761-F2354CDED04B}" type="sibTrans" cxnId="{77C53216-1FDC-43DF-8314-CB73A2AA6267}">
      <dgm:prSet/>
      <dgm:spPr/>
      <dgm:t>
        <a:bodyPr/>
        <a:lstStyle/>
        <a:p>
          <a:endParaRPr lang="en-US"/>
        </a:p>
      </dgm:t>
    </dgm:pt>
    <dgm:pt modelId="{CF7BA92C-586E-4C39-9369-0A997550D57B}">
      <dgm:prSet/>
      <dgm:spPr/>
      <dgm:t>
        <a:bodyPr/>
        <a:lstStyle/>
        <a:p>
          <a:r>
            <a:rPr lang="en-US"/>
            <a:t>US News </a:t>
          </a:r>
        </a:p>
      </dgm:t>
    </dgm:pt>
    <dgm:pt modelId="{FE5E00DF-6319-4374-BB5C-7885F57E8681}" type="parTrans" cxnId="{90574F4A-4434-4FF1-A7B6-C0C34CC0C44D}">
      <dgm:prSet/>
      <dgm:spPr/>
      <dgm:t>
        <a:bodyPr/>
        <a:lstStyle/>
        <a:p>
          <a:endParaRPr lang="en-US"/>
        </a:p>
      </dgm:t>
    </dgm:pt>
    <dgm:pt modelId="{5CB05395-1120-4AD0-9CB8-0398D65CAD20}" type="sibTrans" cxnId="{90574F4A-4434-4FF1-A7B6-C0C34CC0C44D}">
      <dgm:prSet/>
      <dgm:spPr/>
      <dgm:t>
        <a:bodyPr/>
        <a:lstStyle/>
        <a:p>
          <a:endParaRPr lang="en-US"/>
        </a:p>
      </dgm:t>
    </dgm:pt>
    <dgm:pt modelId="{1B68EB3B-C647-47E5-A7DD-8A13A158E88C}">
      <dgm:prSet/>
      <dgm:spPr/>
      <dgm:t>
        <a:bodyPr/>
        <a:lstStyle/>
        <a:p>
          <a:r>
            <a:rPr lang="en-US"/>
            <a:t>Identified two parts of CDS</a:t>
          </a:r>
        </a:p>
      </dgm:t>
    </dgm:pt>
    <dgm:pt modelId="{2E933CFA-4612-421A-ACA6-C103BAFC6E7C}" type="parTrans" cxnId="{68F8B6A4-52F9-4023-8DBE-50AECBAEFC09}">
      <dgm:prSet/>
      <dgm:spPr/>
      <dgm:t>
        <a:bodyPr/>
        <a:lstStyle/>
        <a:p>
          <a:endParaRPr lang="en-US"/>
        </a:p>
      </dgm:t>
    </dgm:pt>
    <dgm:pt modelId="{6F5B2212-4D3B-479F-8331-96B87DE1FD4E}" type="sibTrans" cxnId="{68F8B6A4-52F9-4023-8DBE-50AECBAEFC09}">
      <dgm:prSet/>
      <dgm:spPr/>
      <dgm:t>
        <a:bodyPr/>
        <a:lstStyle/>
        <a:p>
          <a:endParaRPr lang="en-US"/>
        </a:p>
      </dgm:t>
    </dgm:pt>
    <dgm:pt modelId="{DD19A5FA-0BE6-4852-84DC-3EFE8FB09EFF}">
      <dgm:prSet/>
      <dgm:spPr/>
      <dgm:t>
        <a:bodyPr/>
        <a:lstStyle/>
        <a:p>
          <a:r>
            <a:rPr lang="en-US" dirty="0"/>
            <a:t>Not publicly available via IPEDS, AAUDE Exchange</a:t>
          </a:r>
        </a:p>
      </dgm:t>
    </dgm:pt>
    <dgm:pt modelId="{41EF2349-AF83-414E-89BB-67E31720B81C}" type="parTrans" cxnId="{D7C9F729-E183-4176-9470-4CA592688030}">
      <dgm:prSet/>
      <dgm:spPr/>
      <dgm:t>
        <a:bodyPr/>
        <a:lstStyle/>
        <a:p>
          <a:endParaRPr lang="en-US"/>
        </a:p>
      </dgm:t>
    </dgm:pt>
    <dgm:pt modelId="{D8FBCEFE-5AA2-4A61-A998-3ED7EE90C327}" type="sibTrans" cxnId="{D7C9F729-E183-4176-9470-4CA592688030}">
      <dgm:prSet/>
      <dgm:spPr/>
      <dgm:t>
        <a:bodyPr/>
        <a:lstStyle/>
        <a:p>
          <a:endParaRPr lang="en-US"/>
        </a:p>
      </dgm:t>
    </dgm:pt>
    <dgm:pt modelId="{5E363A41-38AF-46F6-9B49-555D0AA98C98}">
      <dgm:prSet/>
      <dgm:spPr/>
      <dgm:t>
        <a:bodyPr/>
        <a:lstStyle/>
        <a:p>
          <a:r>
            <a:rPr lang="en-US" dirty="0"/>
            <a:t>Quantifiable </a:t>
          </a:r>
        </a:p>
      </dgm:t>
    </dgm:pt>
    <dgm:pt modelId="{1DE1E541-9918-4E3B-9772-C1965C34746A}" type="parTrans" cxnId="{03545FAF-6429-4FA3-BBAF-1A4FA20A718C}">
      <dgm:prSet/>
      <dgm:spPr/>
      <dgm:t>
        <a:bodyPr/>
        <a:lstStyle/>
        <a:p>
          <a:endParaRPr lang="en-US"/>
        </a:p>
      </dgm:t>
    </dgm:pt>
    <dgm:pt modelId="{169D3052-592A-4FCA-834A-D78706C1C982}" type="sibTrans" cxnId="{03545FAF-6429-4FA3-BBAF-1A4FA20A718C}">
      <dgm:prSet/>
      <dgm:spPr/>
      <dgm:t>
        <a:bodyPr/>
        <a:lstStyle/>
        <a:p>
          <a:endParaRPr lang="en-US"/>
        </a:p>
      </dgm:t>
    </dgm:pt>
    <dgm:pt modelId="{D5BB0216-AF05-4830-87C5-F83FE5E2AF73}">
      <dgm:prSet/>
      <dgm:spPr/>
      <dgm:t>
        <a:bodyPr/>
        <a:lstStyle/>
        <a:p>
          <a:r>
            <a:rPr lang="en-US" dirty="0"/>
            <a:t>Built Python to ingest PDF and DSV to submit</a:t>
          </a:r>
        </a:p>
      </dgm:t>
    </dgm:pt>
    <dgm:pt modelId="{2A6D4636-0115-4DF6-9F09-F379381EBB4D}" type="parTrans" cxnId="{E254193D-039B-4921-BD5C-080FB5AF03FF}">
      <dgm:prSet/>
      <dgm:spPr/>
      <dgm:t>
        <a:bodyPr/>
        <a:lstStyle/>
        <a:p>
          <a:endParaRPr lang="en-US"/>
        </a:p>
      </dgm:t>
    </dgm:pt>
    <dgm:pt modelId="{942F2883-1D66-468A-A881-F731BF60598A}" type="sibTrans" cxnId="{E254193D-039B-4921-BD5C-080FB5AF03FF}">
      <dgm:prSet/>
      <dgm:spPr/>
      <dgm:t>
        <a:bodyPr/>
        <a:lstStyle/>
        <a:p>
          <a:endParaRPr lang="en-US"/>
        </a:p>
      </dgm:t>
    </dgm:pt>
    <dgm:pt modelId="{2F92D64F-71EF-472D-8B4A-FE881BFC1A50}">
      <dgm:prSet/>
      <dgm:spPr/>
      <dgm:t>
        <a:bodyPr/>
        <a:lstStyle/>
        <a:p>
          <a:r>
            <a:rPr lang="en-US" dirty="0"/>
            <a:t>Built warehouse tables &amp; metadata - </a:t>
          </a:r>
          <a:r>
            <a:rPr lang="en-US" u="sng" dirty="0">
              <a:hlinkClick xmlns:r="http://schemas.openxmlformats.org/officeDocument/2006/relationships" r:id="rId2"/>
            </a:rPr>
            <a:t>https://web-cert.mit.edu/aaude/metadata/stars.html#80</a:t>
          </a:r>
          <a:r>
            <a:rPr lang="en-US" u="sng" dirty="0"/>
            <a:t> </a:t>
          </a:r>
          <a:endParaRPr lang="en-US" dirty="0"/>
        </a:p>
      </dgm:t>
    </dgm:pt>
    <dgm:pt modelId="{ED809DBC-556E-482C-BC1D-78571D1ACF38}" type="parTrans" cxnId="{96B687E3-539E-46B8-83F3-2271F461FEF6}">
      <dgm:prSet/>
      <dgm:spPr/>
      <dgm:t>
        <a:bodyPr/>
        <a:lstStyle/>
        <a:p>
          <a:endParaRPr lang="en-US"/>
        </a:p>
      </dgm:t>
    </dgm:pt>
    <dgm:pt modelId="{2953ADAF-EAA0-425C-93E5-94B96B0D1A41}" type="sibTrans" cxnId="{96B687E3-539E-46B8-83F3-2271F461FEF6}">
      <dgm:prSet/>
      <dgm:spPr/>
      <dgm:t>
        <a:bodyPr/>
        <a:lstStyle/>
        <a:p>
          <a:endParaRPr lang="en-US"/>
        </a:p>
      </dgm:t>
    </dgm:pt>
    <dgm:pt modelId="{6CF00EAE-5FE2-45A0-84B6-1F7A2C0A4A67}">
      <dgm:prSet/>
      <dgm:spPr/>
      <dgm:t>
        <a:bodyPr/>
        <a:lstStyle/>
        <a:p>
          <a:r>
            <a:rPr lang="en-US" u="sng" dirty="0"/>
            <a:t>Built Tableau visualizations </a:t>
          </a:r>
          <a:r>
            <a:rPr lang="en-US" dirty="0"/>
            <a:t>(</a:t>
          </a:r>
          <a:r>
            <a:rPr lang="en-US" u="sng" dirty="0">
              <a:hlinkClick xmlns:r="http://schemas.openxmlformats.org/officeDocument/2006/relationships" r:id="rId3"/>
            </a:rPr>
            <a:t>https://tableau.mit.edu/#/site/AAUDE/projects/1720</a:t>
          </a:r>
          <a:r>
            <a:rPr lang="en-US" dirty="0"/>
            <a:t>) </a:t>
          </a:r>
        </a:p>
      </dgm:t>
    </dgm:pt>
    <dgm:pt modelId="{4A514778-9DCF-41A5-9356-2EB1F54A0AA8}" type="parTrans" cxnId="{4943F46A-CBAF-4760-83E9-A74D47ABF632}">
      <dgm:prSet/>
      <dgm:spPr/>
      <dgm:t>
        <a:bodyPr/>
        <a:lstStyle/>
        <a:p>
          <a:endParaRPr lang="en-US"/>
        </a:p>
      </dgm:t>
    </dgm:pt>
    <dgm:pt modelId="{FB21E548-145D-4F31-B688-C6B17951103C}" type="sibTrans" cxnId="{4943F46A-CBAF-4760-83E9-A74D47ABF632}">
      <dgm:prSet/>
      <dgm:spPr/>
      <dgm:t>
        <a:bodyPr/>
        <a:lstStyle/>
        <a:p>
          <a:endParaRPr lang="en-US"/>
        </a:p>
      </dgm:t>
    </dgm:pt>
    <dgm:pt modelId="{BD26410F-ECE0-4DBB-9895-141D3B8BADFB}">
      <dgm:prSet/>
      <dgm:spPr/>
      <dgm:t>
        <a:bodyPr/>
        <a:lstStyle/>
        <a:p>
          <a:r>
            <a:rPr lang="en-US" dirty="0"/>
            <a:t>Financial Aid, Transfer Students</a:t>
          </a:r>
        </a:p>
      </dgm:t>
    </dgm:pt>
    <dgm:pt modelId="{ED3484A6-F8BB-407A-B4DE-2270867A28F2}" type="parTrans" cxnId="{E3E93C57-669E-4230-B393-B25003E144C6}">
      <dgm:prSet/>
      <dgm:spPr/>
      <dgm:t>
        <a:bodyPr/>
        <a:lstStyle/>
        <a:p>
          <a:endParaRPr lang="en-US"/>
        </a:p>
      </dgm:t>
    </dgm:pt>
    <dgm:pt modelId="{2593BA0A-5F54-4A16-9360-4E35BDAC1E71}" type="sibTrans" cxnId="{E3E93C57-669E-4230-B393-B25003E144C6}">
      <dgm:prSet/>
      <dgm:spPr/>
      <dgm:t>
        <a:bodyPr/>
        <a:lstStyle/>
        <a:p>
          <a:endParaRPr lang="en-US"/>
        </a:p>
      </dgm:t>
    </dgm:pt>
    <dgm:pt modelId="{79B4EC7A-3D34-455F-805E-50830FACE2E7}" type="pres">
      <dgm:prSet presAssocID="{B3546793-8479-4ABF-9B7A-819663D09F58}" presName="linear" presStyleCnt="0">
        <dgm:presLayoutVars>
          <dgm:animLvl val="lvl"/>
          <dgm:resizeHandles val="exact"/>
        </dgm:presLayoutVars>
      </dgm:prSet>
      <dgm:spPr/>
    </dgm:pt>
    <dgm:pt modelId="{B5B910D7-6FA5-4EEA-833C-A2705E2514C0}" type="pres">
      <dgm:prSet presAssocID="{1A746F27-F69D-4133-8ED2-23AED6AC6E1B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431DBB4B-D963-47CF-BD1E-2580850A6D08}" type="pres">
      <dgm:prSet presAssocID="{C58B8277-6EF3-49CB-9826-6B0DE60DED11}" presName="spacer" presStyleCnt="0"/>
      <dgm:spPr/>
    </dgm:pt>
    <dgm:pt modelId="{A3EF5559-B751-44F7-97C3-B1A6FC344DD9}" type="pres">
      <dgm:prSet presAssocID="{34CE88FC-8CF5-417C-B100-4668E7CBDEA5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12DBD4A7-EF7F-4511-A8D0-F425B2E26F0D}" type="pres">
      <dgm:prSet presAssocID="{34CE88FC-8CF5-417C-B100-4668E7CBDEA5}" presName="childText" presStyleLbl="revTx" presStyleIdx="0" presStyleCnt="2">
        <dgm:presLayoutVars>
          <dgm:bulletEnabled val="1"/>
        </dgm:presLayoutVars>
      </dgm:prSet>
      <dgm:spPr/>
    </dgm:pt>
    <dgm:pt modelId="{EE57B7F7-6712-4C4D-A48A-8D9FD072ED69}" type="pres">
      <dgm:prSet presAssocID="{1B68EB3B-C647-47E5-A7DD-8A13A158E88C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D78316ED-6882-49F5-8F3F-8A3561433CF4}" type="pres">
      <dgm:prSet presAssocID="{1B68EB3B-C647-47E5-A7DD-8A13A158E88C}" presName="childText" presStyleLbl="revTx" presStyleIdx="1" presStyleCnt="2">
        <dgm:presLayoutVars>
          <dgm:bulletEnabled val="1"/>
        </dgm:presLayoutVars>
      </dgm:prSet>
      <dgm:spPr/>
    </dgm:pt>
    <dgm:pt modelId="{CD17DE33-9BD0-4DFB-B8AA-51386AFD2874}" type="pres">
      <dgm:prSet presAssocID="{D5BB0216-AF05-4830-87C5-F83FE5E2AF73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95289472-5FA6-4957-BCF2-F11303DFCF76}" type="pres">
      <dgm:prSet presAssocID="{942F2883-1D66-468A-A881-F731BF60598A}" presName="spacer" presStyleCnt="0"/>
      <dgm:spPr/>
    </dgm:pt>
    <dgm:pt modelId="{B8D77DD8-64D8-43A2-A458-564E596E6EBE}" type="pres">
      <dgm:prSet presAssocID="{2F92D64F-71EF-472D-8B4A-FE881BFC1A50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C84619FB-493C-4503-9511-3FF322B6130A}" type="pres">
      <dgm:prSet presAssocID="{2953ADAF-EAA0-425C-93E5-94B96B0D1A41}" presName="spacer" presStyleCnt="0"/>
      <dgm:spPr/>
    </dgm:pt>
    <dgm:pt modelId="{AEFF2281-EBFA-4DE6-BA13-5153081A4DA2}" type="pres">
      <dgm:prSet presAssocID="{6CF00EAE-5FE2-45A0-84B6-1F7A2C0A4A67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EFA42005-F0E3-4FC8-831B-1E8EF5714572}" srcId="{B3546793-8479-4ABF-9B7A-819663D09F58}" destId="{34CE88FC-8CF5-417C-B100-4668E7CBDEA5}" srcOrd="1" destOrd="0" parTransId="{4864229A-9B71-44A4-AB06-5306F904589E}" sibTransId="{3F94C864-15CC-4C53-851E-AF65E25638E2}"/>
    <dgm:cxn modelId="{6DD6690A-0744-4996-904A-14600E1E140E}" type="presOf" srcId="{2F92D64F-71EF-472D-8B4A-FE881BFC1A50}" destId="{B8D77DD8-64D8-43A2-A458-564E596E6EBE}" srcOrd="0" destOrd="0" presId="urn:microsoft.com/office/officeart/2005/8/layout/vList2"/>
    <dgm:cxn modelId="{77C53216-1FDC-43DF-8314-CB73A2AA6267}" srcId="{34CE88FC-8CF5-417C-B100-4668E7CBDEA5}" destId="{E46939B2-18BE-40DD-BED3-554883AAEE28}" srcOrd="0" destOrd="0" parTransId="{8EE8E27C-8C9E-4083-BBAE-756EADC524D8}" sibTransId="{A83460F6-3DBD-41D9-8761-F2354CDED04B}"/>
    <dgm:cxn modelId="{D7C9F729-E183-4176-9470-4CA592688030}" srcId="{1B68EB3B-C647-47E5-A7DD-8A13A158E88C}" destId="{DD19A5FA-0BE6-4852-84DC-3EFE8FB09EFF}" srcOrd="0" destOrd="0" parTransId="{41EF2349-AF83-414E-89BB-67E31720B81C}" sibTransId="{D8FBCEFE-5AA2-4A61-A998-3ED7EE90C327}"/>
    <dgm:cxn modelId="{E254193D-039B-4921-BD5C-080FB5AF03FF}" srcId="{B3546793-8479-4ABF-9B7A-819663D09F58}" destId="{D5BB0216-AF05-4830-87C5-F83FE5E2AF73}" srcOrd="3" destOrd="0" parTransId="{2A6D4636-0115-4DF6-9F09-F379381EBB4D}" sibTransId="{942F2883-1D66-468A-A881-F731BF60598A}"/>
    <dgm:cxn modelId="{B7DA2A3F-668F-465E-A761-45F7DA614FEA}" type="presOf" srcId="{DD19A5FA-0BE6-4852-84DC-3EFE8FB09EFF}" destId="{D78316ED-6882-49F5-8F3F-8A3561433CF4}" srcOrd="0" destOrd="0" presId="urn:microsoft.com/office/officeart/2005/8/layout/vList2"/>
    <dgm:cxn modelId="{90574F4A-4434-4FF1-A7B6-C0C34CC0C44D}" srcId="{34CE88FC-8CF5-417C-B100-4668E7CBDEA5}" destId="{CF7BA92C-586E-4C39-9369-0A997550D57B}" srcOrd="1" destOrd="0" parTransId="{FE5E00DF-6319-4374-BB5C-7885F57E8681}" sibTransId="{5CB05395-1120-4AD0-9CB8-0398D65CAD20}"/>
    <dgm:cxn modelId="{4943F46A-CBAF-4760-83E9-A74D47ABF632}" srcId="{B3546793-8479-4ABF-9B7A-819663D09F58}" destId="{6CF00EAE-5FE2-45A0-84B6-1F7A2C0A4A67}" srcOrd="5" destOrd="0" parTransId="{4A514778-9DCF-41A5-9356-2EB1F54A0AA8}" sibTransId="{FB21E548-145D-4F31-B688-C6B17951103C}"/>
    <dgm:cxn modelId="{E3E93C57-669E-4230-B393-B25003E144C6}" srcId="{1B68EB3B-C647-47E5-A7DD-8A13A158E88C}" destId="{BD26410F-ECE0-4DBB-9895-141D3B8BADFB}" srcOrd="2" destOrd="0" parTransId="{ED3484A6-F8BB-407A-B4DE-2270867A28F2}" sibTransId="{2593BA0A-5F54-4A16-9360-4E35BDAC1E71}"/>
    <dgm:cxn modelId="{FDB4B393-89EC-40CB-8F7F-26E313231527}" type="presOf" srcId="{6CF00EAE-5FE2-45A0-84B6-1F7A2C0A4A67}" destId="{AEFF2281-EBFA-4DE6-BA13-5153081A4DA2}" srcOrd="0" destOrd="0" presId="urn:microsoft.com/office/officeart/2005/8/layout/vList2"/>
    <dgm:cxn modelId="{68F8B6A4-52F9-4023-8DBE-50AECBAEFC09}" srcId="{B3546793-8479-4ABF-9B7A-819663D09F58}" destId="{1B68EB3B-C647-47E5-A7DD-8A13A158E88C}" srcOrd="2" destOrd="0" parTransId="{2E933CFA-4612-421A-ACA6-C103BAFC6E7C}" sibTransId="{6F5B2212-4D3B-479F-8331-96B87DE1FD4E}"/>
    <dgm:cxn modelId="{03545FAF-6429-4FA3-BBAF-1A4FA20A718C}" srcId="{1B68EB3B-C647-47E5-A7DD-8A13A158E88C}" destId="{5E363A41-38AF-46F6-9B49-555D0AA98C98}" srcOrd="1" destOrd="0" parTransId="{1DE1E541-9918-4E3B-9772-C1965C34746A}" sibTransId="{169D3052-592A-4FCA-834A-D78706C1C982}"/>
    <dgm:cxn modelId="{DA2805B2-2244-4443-8FB9-737BF4EF7EFC}" type="presOf" srcId="{5E363A41-38AF-46F6-9B49-555D0AA98C98}" destId="{D78316ED-6882-49F5-8F3F-8A3561433CF4}" srcOrd="0" destOrd="1" presId="urn:microsoft.com/office/officeart/2005/8/layout/vList2"/>
    <dgm:cxn modelId="{A3303EB4-3B72-4083-B3A8-BEEF7CDFE6B1}" type="presOf" srcId="{BD26410F-ECE0-4DBB-9895-141D3B8BADFB}" destId="{D78316ED-6882-49F5-8F3F-8A3561433CF4}" srcOrd="0" destOrd="2" presId="urn:microsoft.com/office/officeart/2005/8/layout/vList2"/>
    <dgm:cxn modelId="{6CA580BD-962A-443F-96C7-5F0ACAE39DA2}" srcId="{B3546793-8479-4ABF-9B7A-819663D09F58}" destId="{1A746F27-F69D-4133-8ED2-23AED6AC6E1B}" srcOrd="0" destOrd="0" parTransId="{5A62D0C5-9431-4DFC-A8E4-1C3BAD72E07C}" sibTransId="{C58B8277-6EF3-49CB-9826-6B0DE60DED11}"/>
    <dgm:cxn modelId="{1A448ABF-9B56-4248-9ECD-2D6FEF740CEB}" type="presOf" srcId="{CF7BA92C-586E-4C39-9369-0A997550D57B}" destId="{12DBD4A7-EF7F-4511-A8D0-F425B2E26F0D}" srcOrd="0" destOrd="1" presId="urn:microsoft.com/office/officeart/2005/8/layout/vList2"/>
    <dgm:cxn modelId="{86C098C3-20A0-4221-B9F6-ADFFBBF24382}" type="presOf" srcId="{B3546793-8479-4ABF-9B7A-819663D09F58}" destId="{79B4EC7A-3D34-455F-805E-50830FACE2E7}" srcOrd="0" destOrd="0" presId="urn:microsoft.com/office/officeart/2005/8/layout/vList2"/>
    <dgm:cxn modelId="{3258DCCA-B282-406D-8933-FC93A4B98205}" type="presOf" srcId="{1A746F27-F69D-4133-8ED2-23AED6AC6E1B}" destId="{B5B910D7-6FA5-4EEA-833C-A2705E2514C0}" srcOrd="0" destOrd="0" presId="urn:microsoft.com/office/officeart/2005/8/layout/vList2"/>
    <dgm:cxn modelId="{02135CCE-A089-460D-B7BD-06A7A4328FF9}" type="presOf" srcId="{1B68EB3B-C647-47E5-A7DD-8A13A158E88C}" destId="{EE57B7F7-6712-4C4D-A48A-8D9FD072ED69}" srcOrd="0" destOrd="0" presId="urn:microsoft.com/office/officeart/2005/8/layout/vList2"/>
    <dgm:cxn modelId="{209AC5CE-5C6E-433E-837A-B5CBF2E7DFD6}" type="presOf" srcId="{D5BB0216-AF05-4830-87C5-F83FE5E2AF73}" destId="{CD17DE33-9BD0-4DFB-B8AA-51386AFD2874}" srcOrd="0" destOrd="0" presId="urn:microsoft.com/office/officeart/2005/8/layout/vList2"/>
    <dgm:cxn modelId="{71626EDB-FDCB-4359-A3DC-779EE160DAD8}" type="presOf" srcId="{34CE88FC-8CF5-417C-B100-4668E7CBDEA5}" destId="{A3EF5559-B751-44F7-97C3-B1A6FC344DD9}" srcOrd="0" destOrd="0" presId="urn:microsoft.com/office/officeart/2005/8/layout/vList2"/>
    <dgm:cxn modelId="{96B687E3-539E-46B8-83F3-2271F461FEF6}" srcId="{B3546793-8479-4ABF-9B7A-819663D09F58}" destId="{2F92D64F-71EF-472D-8B4A-FE881BFC1A50}" srcOrd="4" destOrd="0" parTransId="{ED809DBC-556E-482C-BC1D-78571D1ACF38}" sibTransId="{2953ADAF-EAA0-425C-93E5-94B96B0D1A41}"/>
    <dgm:cxn modelId="{A5D112E5-81B0-4DFE-A4AF-37A0328C8063}" type="presOf" srcId="{E46939B2-18BE-40DD-BED3-554883AAEE28}" destId="{12DBD4A7-EF7F-4511-A8D0-F425B2E26F0D}" srcOrd="0" destOrd="0" presId="urn:microsoft.com/office/officeart/2005/8/layout/vList2"/>
    <dgm:cxn modelId="{ABBBA0E8-2AB9-4056-9358-C485E4690A9D}" type="presParOf" srcId="{79B4EC7A-3D34-455F-805E-50830FACE2E7}" destId="{B5B910D7-6FA5-4EEA-833C-A2705E2514C0}" srcOrd="0" destOrd="0" presId="urn:microsoft.com/office/officeart/2005/8/layout/vList2"/>
    <dgm:cxn modelId="{B3F04A1B-968C-4230-B60B-899E3130FD55}" type="presParOf" srcId="{79B4EC7A-3D34-455F-805E-50830FACE2E7}" destId="{431DBB4B-D963-47CF-BD1E-2580850A6D08}" srcOrd="1" destOrd="0" presId="urn:microsoft.com/office/officeart/2005/8/layout/vList2"/>
    <dgm:cxn modelId="{1B1FA4FF-EFE4-482A-81BA-2256FBD9C181}" type="presParOf" srcId="{79B4EC7A-3D34-455F-805E-50830FACE2E7}" destId="{A3EF5559-B751-44F7-97C3-B1A6FC344DD9}" srcOrd="2" destOrd="0" presId="urn:microsoft.com/office/officeart/2005/8/layout/vList2"/>
    <dgm:cxn modelId="{23F2428F-CFDB-4F8C-882C-E8FA9F4D7DDB}" type="presParOf" srcId="{79B4EC7A-3D34-455F-805E-50830FACE2E7}" destId="{12DBD4A7-EF7F-4511-A8D0-F425B2E26F0D}" srcOrd="3" destOrd="0" presId="urn:microsoft.com/office/officeart/2005/8/layout/vList2"/>
    <dgm:cxn modelId="{9E0915C6-BE36-44D0-8A3F-68F93984F3BD}" type="presParOf" srcId="{79B4EC7A-3D34-455F-805E-50830FACE2E7}" destId="{EE57B7F7-6712-4C4D-A48A-8D9FD072ED69}" srcOrd="4" destOrd="0" presId="urn:microsoft.com/office/officeart/2005/8/layout/vList2"/>
    <dgm:cxn modelId="{DC7676DA-6F3D-40B3-8E5E-CA0AEEAD2F46}" type="presParOf" srcId="{79B4EC7A-3D34-455F-805E-50830FACE2E7}" destId="{D78316ED-6882-49F5-8F3F-8A3561433CF4}" srcOrd="5" destOrd="0" presId="urn:microsoft.com/office/officeart/2005/8/layout/vList2"/>
    <dgm:cxn modelId="{B1E2E6DB-C073-4C9B-848D-4A7EFE74B4A4}" type="presParOf" srcId="{79B4EC7A-3D34-455F-805E-50830FACE2E7}" destId="{CD17DE33-9BD0-4DFB-B8AA-51386AFD2874}" srcOrd="6" destOrd="0" presId="urn:microsoft.com/office/officeart/2005/8/layout/vList2"/>
    <dgm:cxn modelId="{309E7D0C-55AE-439C-9CC9-2BCFA4D8D3E8}" type="presParOf" srcId="{79B4EC7A-3D34-455F-805E-50830FACE2E7}" destId="{95289472-5FA6-4957-BCF2-F11303DFCF76}" srcOrd="7" destOrd="0" presId="urn:microsoft.com/office/officeart/2005/8/layout/vList2"/>
    <dgm:cxn modelId="{8FBDB751-613B-4045-BC90-2C2852ECEBB0}" type="presParOf" srcId="{79B4EC7A-3D34-455F-805E-50830FACE2E7}" destId="{B8D77DD8-64D8-43A2-A458-564E596E6EBE}" srcOrd="8" destOrd="0" presId="urn:microsoft.com/office/officeart/2005/8/layout/vList2"/>
    <dgm:cxn modelId="{F7BCABC6-9FFA-40FB-A804-A2C3B973FAC6}" type="presParOf" srcId="{79B4EC7A-3D34-455F-805E-50830FACE2E7}" destId="{C84619FB-493C-4503-9511-3FF322B6130A}" srcOrd="9" destOrd="0" presId="urn:microsoft.com/office/officeart/2005/8/layout/vList2"/>
    <dgm:cxn modelId="{98B6B7D5-2F63-4EC8-B6D6-D4BC456EC7AB}" type="presParOf" srcId="{79B4EC7A-3D34-455F-805E-50830FACE2E7}" destId="{AEFF2281-EBFA-4DE6-BA13-5153081A4DA2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813C0A6-5E39-41E2-B1B1-61981F4A0D7D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1457E4AF-3A7F-451A-8682-2B383A385353}">
      <dgm:prSet/>
      <dgm:spPr/>
      <dgm:t>
        <a:bodyPr/>
        <a:lstStyle/>
        <a:p>
          <a:r>
            <a:rPr lang="en-US"/>
            <a:t>Build out additional data areas </a:t>
          </a:r>
        </a:p>
      </dgm:t>
    </dgm:pt>
    <dgm:pt modelId="{4756EF18-A4D4-48C2-BFCE-953E039BA790}" type="parTrans" cxnId="{975B2B09-EFF8-4638-863F-7FF833D2A9E7}">
      <dgm:prSet/>
      <dgm:spPr/>
      <dgm:t>
        <a:bodyPr/>
        <a:lstStyle/>
        <a:p>
          <a:endParaRPr lang="en-US"/>
        </a:p>
      </dgm:t>
    </dgm:pt>
    <dgm:pt modelId="{27D33CE1-C284-4330-919C-47657A201E33}" type="sibTrans" cxnId="{975B2B09-EFF8-4638-863F-7FF833D2A9E7}">
      <dgm:prSet/>
      <dgm:spPr/>
      <dgm:t>
        <a:bodyPr/>
        <a:lstStyle/>
        <a:p>
          <a:endParaRPr lang="en-US"/>
        </a:p>
      </dgm:t>
    </dgm:pt>
    <dgm:pt modelId="{E0C58C8C-98CC-486C-9FCB-E65068129A42}">
      <dgm:prSet/>
      <dgm:spPr/>
      <dgm:t>
        <a:bodyPr/>
        <a:lstStyle/>
        <a:p>
          <a:r>
            <a:rPr lang="en-US"/>
            <a:t>Get feedback from AAUDE institutions</a:t>
          </a:r>
        </a:p>
      </dgm:t>
    </dgm:pt>
    <dgm:pt modelId="{C45983AC-460A-45E6-AB9B-B0CDABB43381}" type="parTrans" cxnId="{90BE953C-1F0D-4CC1-993B-5D2AA9C20A4B}">
      <dgm:prSet/>
      <dgm:spPr/>
      <dgm:t>
        <a:bodyPr/>
        <a:lstStyle/>
        <a:p>
          <a:endParaRPr lang="en-US"/>
        </a:p>
      </dgm:t>
    </dgm:pt>
    <dgm:pt modelId="{5C324BD5-E29D-4575-AB16-87823A8383A0}" type="sibTrans" cxnId="{90BE953C-1F0D-4CC1-993B-5D2AA9C20A4B}">
      <dgm:prSet/>
      <dgm:spPr/>
      <dgm:t>
        <a:bodyPr/>
        <a:lstStyle/>
        <a:p>
          <a:endParaRPr lang="en-US"/>
        </a:p>
      </dgm:t>
    </dgm:pt>
    <dgm:pt modelId="{F72ECB3F-F811-41A8-9AE3-74BEEBBEE3F4}">
      <dgm:prSet/>
      <dgm:spPr/>
      <dgm:t>
        <a:bodyPr/>
        <a:lstStyle/>
        <a:p>
          <a:r>
            <a:rPr lang="en-US"/>
            <a:t>Follow up with Tableau visualizations</a:t>
          </a:r>
        </a:p>
      </dgm:t>
    </dgm:pt>
    <dgm:pt modelId="{8675B2B0-1F38-466D-943A-3AD4BBC054C6}" type="parTrans" cxnId="{4BF98FF7-60C1-4852-94F1-1DA547D0B30C}">
      <dgm:prSet/>
      <dgm:spPr/>
      <dgm:t>
        <a:bodyPr/>
        <a:lstStyle/>
        <a:p>
          <a:endParaRPr lang="en-US"/>
        </a:p>
      </dgm:t>
    </dgm:pt>
    <dgm:pt modelId="{D1D0FEA3-D01E-4E58-A55B-7E7701D74EE6}" type="sibTrans" cxnId="{4BF98FF7-60C1-4852-94F1-1DA547D0B30C}">
      <dgm:prSet/>
      <dgm:spPr/>
      <dgm:t>
        <a:bodyPr/>
        <a:lstStyle/>
        <a:p>
          <a:endParaRPr lang="en-US"/>
        </a:p>
      </dgm:t>
    </dgm:pt>
    <dgm:pt modelId="{7A43BEA0-35D9-44B9-A185-CAACFA92549B}">
      <dgm:prSet/>
      <dgm:spPr/>
      <dgm:t>
        <a:bodyPr/>
        <a:lstStyle/>
        <a:p>
          <a:r>
            <a:rPr lang="en-US"/>
            <a:t>Publicize work to date /  Brownbag?</a:t>
          </a:r>
        </a:p>
      </dgm:t>
    </dgm:pt>
    <dgm:pt modelId="{BCE09484-9B7F-43E8-B6E8-C935939914E4}" type="parTrans" cxnId="{3ABD6950-BFD8-4211-8B6B-08D38106CED7}">
      <dgm:prSet/>
      <dgm:spPr/>
      <dgm:t>
        <a:bodyPr/>
        <a:lstStyle/>
        <a:p>
          <a:endParaRPr lang="en-US"/>
        </a:p>
      </dgm:t>
    </dgm:pt>
    <dgm:pt modelId="{B4D5129F-D41C-46DB-BCBC-28C5B2F9EC8D}" type="sibTrans" cxnId="{3ABD6950-BFD8-4211-8B6B-08D38106CED7}">
      <dgm:prSet/>
      <dgm:spPr/>
      <dgm:t>
        <a:bodyPr/>
        <a:lstStyle/>
        <a:p>
          <a:endParaRPr lang="en-US"/>
        </a:p>
      </dgm:t>
    </dgm:pt>
    <dgm:pt modelId="{AD73A6FB-3BD1-4E6B-AEAD-8061BD768AD7}">
      <dgm:prSet/>
      <dgm:spPr/>
      <dgm:t>
        <a:bodyPr/>
        <a:lstStyle/>
        <a:p>
          <a:r>
            <a:rPr lang="en-US"/>
            <a:t>Update web page for exchange item (</a:t>
          </a:r>
          <a:r>
            <a:rPr lang="en-US">
              <a:hlinkClick xmlns:r="http://schemas.openxmlformats.org/officeDocument/2006/relationships" r:id="rId1"/>
            </a:rPr>
            <a:t>https://www.aaude.org/exchange-items/other-exchange-items/common-data-set/</a:t>
          </a:r>
          <a:r>
            <a:rPr lang="en-US"/>
            <a:t> )</a:t>
          </a:r>
        </a:p>
      </dgm:t>
    </dgm:pt>
    <dgm:pt modelId="{AB5357C8-9FE7-491B-A085-81FD13C4DBA2}" type="parTrans" cxnId="{D7CBC801-3D38-4BF4-A5ED-47A3EAF386EE}">
      <dgm:prSet/>
      <dgm:spPr/>
      <dgm:t>
        <a:bodyPr/>
        <a:lstStyle/>
        <a:p>
          <a:endParaRPr lang="en-US"/>
        </a:p>
      </dgm:t>
    </dgm:pt>
    <dgm:pt modelId="{6871D93D-9C83-4B9E-BBED-17F1A6CCF604}" type="sibTrans" cxnId="{D7CBC801-3D38-4BF4-A5ED-47A3EAF386EE}">
      <dgm:prSet/>
      <dgm:spPr/>
      <dgm:t>
        <a:bodyPr/>
        <a:lstStyle/>
        <a:p>
          <a:endParaRPr lang="en-US"/>
        </a:p>
      </dgm:t>
    </dgm:pt>
    <dgm:pt modelId="{512E5875-AE48-4E59-BEB5-0006112EC873}">
      <dgm:prSet/>
      <dgm:spPr/>
      <dgm:t>
        <a:bodyPr/>
        <a:lstStyle/>
        <a:p>
          <a:r>
            <a:rPr lang="en-US"/>
            <a:t>Gather additional institution data</a:t>
          </a:r>
        </a:p>
      </dgm:t>
    </dgm:pt>
    <dgm:pt modelId="{2D0C98D4-770F-4E80-895B-056AA6777E53}" type="parTrans" cxnId="{233347E7-59C1-48ED-A474-E27D9F86E7AB}">
      <dgm:prSet/>
      <dgm:spPr/>
      <dgm:t>
        <a:bodyPr/>
        <a:lstStyle/>
        <a:p>
          <a:endParaRPr lang="en-US"/>
        </a:p>
      </dgm:t>
    </dgm:pt>
    <dgm:pt modelId="{63F4D684-2E3E-4657-9CF4-4D232357AA9A}" type="sibTrans" cxnId="{233347E7-59C1-48ED-A474-E27D9F86E7AB}">
      <dgm:prSet/>
      <dgm:spPr/>
      <dgm:t>
        <a:bodyPr/>
        <a:lstStyle/>
        <a:p>
          <a:endParaRPr lang="en-US"/>
        </a:p>
      </dgm:t>
    </dgm:pt>
    <dgm:pt modelId="{074D7AB7-4645-4B2D-AE73-5A5FF6393770}" type="pres">
      <dgm:prSet presAssocID="{5813C0A6-5E39-41E2-B1B1-61981F4A0D7D}" presName="root" presStyleCnt="0">
        <dgm:presLayoutVars>
          <dgm:dir/>
          <dgm:resizeHandles val="exact"/>
        </dgm:presLayoutVars>
      </dgm:prSet>
      <dgm:spPr/>
    </dgm:pt>
    <dgm:pt modelId="{D35E1603-4813-4E72-92F8-F9A23AC8DBBB}" type="pres">
      <dgm:prSet presAssocID="{1457E4AF-3A7F-451A-8682-2B383A385353}" presName="compNode" presStyleCnt="0"/>
      <dgm:spPr/>
    </dgm:pt>
    <dgm:pt modelId="{E2B9E907-ACF4-4B2E-8CDD-2917585277B8}" type="pres">
      <dgm:prSet presAssocID="{1457E4AF-3A7F-451A-8682-2B383A385353}" presName="bgRect" presStyleLbl="bgShp" presStyleIdx="0" presStyleCnt="4"/>
      <dgm:spPr/>
    </dgm:pt>
    <dgm:pt modelId="{18618407-D9F5-4335-BC6A-530582E64BCD}" type="pres">
      <dgm:prSet presAssocID="{1457E4AF-3A7F-451A-8682-2B383A385353}" presName="iconRect" presStyleLbl="node1" presStyleIdx="0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 chart"/>
        </a:ext>
      </dgm:extLst>
    </dgm:pt>
    <dgm:pt modelId="{ED4931CE-E506-4554-97EF-D7816D7D8C9B}" type="pres">
      <dgm:prSet presAssocID="{1457E4AF-3A7F-451A-8682-2B383A385353}" presName="spaceRect" presStyleCnt="0"/>
      <dgm:spPr/>
    </dgm:pt>
    <dgm:pt modelId="{48645E4C-8874-4164-8F4E-9B40183F5F22}" type="pres">
      <dgm:prSet presAssocID="{1457E4AF-3A7F-451A-8682-2B383A385353}" presName="parTx" presStyleLbl="revTx" presStyleIdx="0" presStyleCnt="5">
        <dgm:presLayoutVars>
          <dgm:chMax val="0"/>
          <dgm:chPref val="0"/>
        </dgm:presLayoutVars>
      </dgm:prSet>
      <dgm:spPr/>
    </dgm:pt>
    <dgm:pt modelId="{DFBE97FB-A84D-4FC3-9FCB-EE84F81C695B}" type="pres">
      <dgm:prSet presAssocID="{1457E4AF-3A7F-451A-8682-2B383A385353}" presName="desTx" presStyleLbl="revTx" presStyleIdx="1" presStyleCnt="5">
        <dgm:presLayoutVars/>
      </dgm:prSet>
      <dgm:spPr/>
    </dgm:pt>
    <dgm:pt modelId="{8218042D-F1A3-4C74-9AC4-3622853FC3A7}" type="pres">
      <dgm:prSet presAssocID="{27D33CE1-C284-4330-919C-47657A201E33}" presName="sibTrans" presStyleCnt="0"/>
      <dgm:spPr/>
    </dgm:pt>
    <dgm:pt modelId="{5DEA2AD7-E9C2-4F36-BA11-47E1FFC33CD1}" type="pres">
      <dgm:prSet presAssocID="{7A43BEA0-35D9-44B9-A185-CAACFA92549B}" presName="compNode" presStyleCnt="0"/>
      <dgm:spPr/>
    </dgm:pt>
    <dgm:pt modelId="{D23D031D-3828-44F6-8175-E5E69D80B1F0}" type="pres">
      <dgm:prSet presAssocID="{7A43BEA0-35D9-44B9-A185-CAACFA92549B}" presName="bgRect" presStyleLbl="bgShp" presStyleIdx="1" presStyleCnt="4"/>
      <dgm:spPr/>
    </dgm:pt>
    <dgm:pt modelId="{E3FE8084-5B2F-4B65-8378-BAF29C5A6A58}" type="pres">
      <dgm:prSet presAssocID="{7A43BEA0-35D9-44B9-A185-CAACFA92549B}" presName="iconRect" presStyleLbl="node1" presStyleIdx="1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ily Calendar"/>
        </a:ext>
      </dgm:extLst>
    </dgm:pt>
    <dgm:pt modelId="{7F317F15-AE1A-48B0-AAD2-4DC72EF5EC86}" type="pres">
      <dgm:prSet presAssocID="{7A43BEA0-35D9-44B9-A185-CAACFA92549B}" presName="spaceRect" presStyleCnt="0"/>
      <dgm:spPr/>
    </dgm:pt>
    <dgm:pt modelId="{9323A955-EBBF-4F4A-9E1D-ED71EF847B1B}" type="pres">
      <dgm:prSet presAssocID="{7A43BEA0-35D9-44B9-A185-CAACFA92549B}" presName="parTx" presStyleLbl="revTx" presStyleIdx="2" presStyleCnt="5">
        <dgm:presLayoutVars>
          <dgm:chMax val="0"/>
          <dgm:chPref val="0"/>
        </dgm:presLayoutVars>
      </dgm:prSet>
      <dgm:spPr/>
    </dgm:pt>
    <dgm:pt modelId="{94F4AE79-A6AE-4C43-97B8-6486363D8F0C}" type="pres">
      <dgm:prSet presAssocID="{B4D5129F-D41C-46DB-BCBC-28C5B2F9EC8D}" presName="sibTrans" presStyleCnt="0"/>
      <dgm:spPr/>
    </dgm:pt>
    <dgm:pt modelId="{8FA52103-E3AB-4B5A-9A5D-B9CBC337BBA8}" type="pres">
      <dgm:prSet presAssocID="{AD73A6FB-3BD1-4E6B-AEAD-8061BD768AD7}" presName="compNode" presStyleCnt="0"/>
      <dgm:spPr/>
    </dgm:pt>
    <dgm:pt modelId="{8559222C-6CF8-437F-BCE5-26DE0B0C622C}" type="pres">
      <dgm:prSet presAssocID="{AD73A6FB-3BD1-4E6B-AEAD-8061BD768AD7}" presName="bgRect" presStyleLbl="bgShp" presStyleIdx="2" presStyleCnt="4"/>
      <dgm:spPr/>
    </dgm:pt>
    <dgm:pt modelId="{8966A959-56DD-4E45-A8DE-A008E768DEDF}" type="pres">
      <dgm:prSet presAssocID="{AD73A6FB-3BD1-4E6B-AEAD-8061BD768AD7}" presName="iconRect" presStyleLbl="node1" presStyleIdx="2" presStyleCnt="4"/>
      <dgm:spPr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able"/>
        </a:ext>
      </dgm:extLst>
    </dgm:pt>
    <dgm:pt modelId="{CD145D21-53FC-456D-803D-CFAA80C49099}" type="pres">
      <dgm:prSet presAssocID="{AD73A6FB-3BD1-4E6B-AEAD-8061BD768AD7}" presName="spaceRect" presStyleCnt="0"/>
      <dgm:spPr/>
    </dgm:pt>
    <dgm:pt modelId="{E30B0B56-7BA1-4207-BF59-403DDD9544B5}" type="pres">
      <dgm:prSet presAssocID="{AD73A6FB-3BD1-4E6B-AEAD-8061BD768AD7}" presName="parTx" presStyleLbl="revTx" presStyleIdx="3" presStyleCnt="5">
        <dgm:presLayoutVars>
          <dgm:chMax val="0"/>
          <dgm:chPref val="0"/>
        </dgm:presLayoutVars>
      </dgm:prSet>
      <dgm:spPr/>
    </dgm:pt>
    <dgm:pt modelId="{FF3D167A-C014-429B-870D-7A16F81EDDCA}" type="pres">
      <dgm:prSet presAssocID="{6871D93D-9C83-4B9E-BBED-17F1A6CCF604}" presName="sibTrans" presStyleCnt="0"/>
      <dgm:spPr/>
    </dgm:pt>
    <dgm:pt modelId="{BA2AF5FE-FCD5-48EA-9065-6D8910A5CE12}" type="pres">
      <dgm:prSet presAssocID="{512E5875-AE48-4E59-BEB5-0006112EC873}" presName="compNode" presStyleCnt="0"/>
      <dgm:spPr/>
    </dgm:pt>
    <dgm:pt modelId="{1E396744-3088-42F8-A3E9-FCE232AE1E83}" type="pres">
      <dgm:prSet presAssocID="{512E5875-AE48-4E59-BEB5-0006112EC873}" presName="bgRect" presStyleLbl="bgShp" presStyleIdx="3" presStyleCnt="4"/>
      <dgm:spPr/>
    </dgm:pt>
    <dgm:pt modelId="{8FA50C2B-FF4C-451D-8CD3-0283A0FD3D12}" type="pres">
      <dgm:prSet presAssocID="{512E5875-AE48-4E59-BEB5-0006112EC873}" presName="iconRect" presStyleLbl="node1" presStyleIdx="3" presStyleCnt="4"/>
      <dgm:spPr>
        <a:blipFill>
          <a:blip xmlns:r="http://schemas.openxmlformats.org/officeDocument/2006/relationships"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k"/>
        </a:ext>
      </dgm:extLst>
    </dgm:pt>
    <dgm:pt modelId="{20148207-5D3E-46C5-8FC0-A5C02F429DE6}" type="pres">
      <dgm:prSet presAssocID="{512E5875-AE48-4E59-BEB5-0006112EC873}" presName="spaceRect" presStyleCnt="0"/>
      <dgm:spPr/>
    </dgm:pt>
    <dgm:pt modelId="{5B71A5C5-DACE-4160-AEF4-F7B49D5DA75F}" type="pres">
      <dgm:prSet presAssocID="{512E5875-AE48-4E59-BEB5-0006112EC873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D7CBC801-3D38-4BF4-A5ED-47A3EAF386EE}" srcId="{5813C0A6-5E39-41E2-B1B1-61981F4A0D7D}" destId="{AD73A6FB-3BD1-4E6B-AEAD-8061BD768AD7}" srcOrd="2" destOrd="0" parTransId="{AB5357C8-9FE7-491B-A085-81FD13C4DBA2}" sibTransId="{6871D93D-9C83-4B9E-BBED-17F1A6CCF604}"/>
    <dgm:cxn modelId="{975B2B09-EFF8-4638-863F-7FF833D2A9E7}" srcId="{5813C0A6-5E39-41E2-B1B1-61981F4A0D7D}" destId="{1457E4AF-3A7F-451A-8682-2B383A385353}" srcOrd="0" destOrd="0" parTransId="{4756EF18-A4D4-48C2-BFCE-953E039BA790}" sibTransId="{27D33CE1-C284-4330-919C-47657A201E33}"/>
    <dgm:cxn modelId="{90BE953C-1F0D-4CC1-993B-5D2AA9C20A4B}" srcId="{1457E4AF-3A7F-451A-8682-2B383A385353}" destId="{E0C58C8C-98CC-486C-9FCB-E65068129A42}" srcOrd="0" destOrd="0" parTransId="{C45983AC-460A-45E6-AB9B-B0CDABB43381}" sibTransId="{5C324BD5-E29D-4575-AB16-87823A8383A0}"/>
    <dgm:cxn modelId="{21ED944C-AB43-4945-AC27-772E41AC8267}" type="presOf" srcId="{1457E4AF-3A7F-451A-8682-2B383A385353}" destId="{48645E4C-8874-4164-8F4E-9B40183F5F22}" srcOrd="0" destOrd="0" presId="urn:microsoft.com/office/officeart/2018/2/layout/IconVerticalSolidList"/>
    <dgm:cxn modelId="{3ABD6950-BFD8-4211-8B6B-08D38106CED7}" srcId="{5813C0A6-5E39-41E2-B1B1-61981F4A0D7D}" destId="{7A43BEA0-35D9-44B9-A185-CAACFA92549B}" srcOrd="1" destOrd="0" parTransId="{BCE09484-9B7F-43E8-B6E8-C935939914E4}" sibTransId="{B4D5129F-D41C-46DB-BCBC-28C5B2F9EC8D}"/>
    <dgm:cxn modelId="{45E3008A-5F2B-4525-968B-7E68FF76A09C}" type="presOf" srcId="{5813C0A6-5E39-41E2-B1B1-61981F4A0D7D}" destId="{074D7AB7-4645-4B2D-AE73-5A5FF6393770}" srcOrd="0" destOrd="0" presId="urn:microsoft.com/office/officeart/2018/2/layout/IconVerticalSolidList"/>
    <dgm:cxn modelId="{EC7EE2B4-6752-4D70-80A3-12247EE246F0}" type="presOf" srcId="{AD73A6FB-3BD1-4E6B-AEAD-8061BD768AD7}" destId="{E30B0B56-7BA1-4207-BF59-403DDD9544B5}" srcOrd="0" destOrd="0" presId="urn:microsoft.com/office/officeart/2018/2/layout/IconVerticalSolidList"/>
    <dgm:cxn modelId="{E3C959B7-C132-4660-AE56-D962BC503428}" type="presOf" srcId="{E0C58C8C-98CC-486C-9FCB-E65068129A42}" destId="{DFBE97FB-A84D-4FC3-9FCB-EE84F81C695B}" srcOrd="0" destOrd="0" presId="urn:microsoft.com/office/officeart/2018/2/layout/IconVerticalSolidList"/>
    <dgm:cxn modelId="{233347E7-59C1-48ED-A474-E27D9F86E7AB}" srcId="{5813C0A6-5E39-41E2-B1B1-61981F4A0D7D}" destId="{512E5875-AE48-4E59-BEB5-0006112EC873}" srcOrd="3" destOrd="0" parTransId="{2D0C98D4-770F-4E80-895B-056AA6777E53}" sibTransId="{63F4D684-2E3E-4657-9CF4-4D232357AA9A}"/>
    <dgm:cxn modelId="{F4D9B6EA-9DE3-46F1-A96C-A677D6CDC07D}" type="presOf" srcId="{F72ECB3F-F811-41A8-9AE3-74BEEBBEE3F4}" destId="{DFBE97FB-A84D-4FC3-9FCB-EE84F81C695B}" srcOrd="0" destOrd="1" presId="urn:microsoft.com/office/officeart/2018/2/layout/IconVerticalSolidList"/>
    <dgm:cxn modelId="{B5B9EEF1-37B6-431D-95A1-4CCAE390C32B}" type="presOf" srcId="{512E5875-AE48-4E59-BEB5-0006112EC873}" destId="{5B71A5C5-DACE-4160-AEF4-F7B49D5DA75F}" srcOrd="0" destOrd="0" presId="urn:microsoft.com/office/officeart/2018/2/layout/IconVerticalSolidList"/>
    <dgm:cxn modelId="{B64A5BF6-8B9B-4CDD-8592-4665C433E8FB}" type="presOf" srcId="{7A43BEA0-35D9-44B9-A185-CAACFA92549B}" destId="{9323A955-EBBF-4F4A-9E1D-ED71EF847B1B}" srcOrd="0" destOrd="0" presId="urn:microsoft.com/office/officeart/2018/2/layout/IconVerticalSolidList"/>
    <dgm:cxn modelId="{4BF98FF7-60C1-4852-94F1-1DA547D0B30C}" srcId="{1457E4AF-3A7F-451A-8682-2B383A385353}" destId="{F72ECB3F-F811-41A8-9AE3-74BEEBBEE3F4}" srcOrd="1" destOrd="0" parTransId="{8675B2B0-1F38-466D-943A-3AD4BBC054C6}" sibTransId="{D1D0FEA3-D01E-4E58-A55B-7E7701D74EE6}"/>
    <dgm:cxn modelId="{615F53F9-D217-4D98-87CB-9DDEBFC6A1CC}" type="presParOf" srcId="{074D7AB7-4645-4B2D-AE73-5A5FF6393770}" destId="{D35E1603-4813-4E72-92F8-F9A23AC8DBBB}" srcOrd="0" destOrd="0" presId="urn:microsoft.com/office/officeart/2018/2/layout/IconVerticalSolidList"/>
    <dgm:cxn modelId="{F671D5B4-0FDC-4DDF-AF0F-96EB7F7745F7}" type="presParOf" srcId="{D35E1603-4813-4E72-92F8-F9A23AC8DBBB}" destId="{E2B9E907-ACF4-4B2E-8CDD-2917585277B8}" srcOrd="0" destOrd="0" presId="urn:microsoft.com/office/officeart/2018/2/layout/IconVerticalSolidList"/>
    <dgm:cxn modelId="{299EAEE0-CDBF-4563-B205-E1A7CF8A4F70}" type="presParOf" srcId="{D35E1603-4813-4E72-92F8-F9A23AC8DBBB}" destId="{18618407-D9F5-4335-BC6A-530582E64BCD}" srcOrd="1" destOrd="0" presId="urn:microsoft.com/office/officeart/2018/2/layout/IconVerticalSolidList"/>
    <dgm:cxn modelId="{604A0EC8-38C9-47F0-8EAF-7E0458014741}" type="presParOf" srcId="{D35E1603-4813-4E72-92F8-F9A23AC8DBBB}" destId="{ED4931CE-E506-4554-97EF-D7816D7D8C9B}" srcOrd="2" destOrd="0" presId="urn:microsoft.com/office/officeart/2018/2/layout/IconVerticalSolidList"/>
    <dgm:cxn modelId="{89C69C72-A6FF-42DA-A306-183BB019D8F6}" type="presParOf" srcId="{D35E1603-4813-4E72-92F8-F9A23AC8DBBB}" destId="{48645E4C-8874-4164-8F4E-9B40183F5F22}" srcOrd="3" destOrd="0" presId="urn:microsoft.com/office/officeart/2018/2/layout/IconVerticalSolidList"/>
    <dgm:cxn modelId="{55A69B5F-AFED-4B9F-B04E-6FE4EF98091F}" type="presParOf" srcId="{D35E1603-4813-4E72-92F8-F9A23AC8DBBB}" destId="{DFBE97FB-A84D-4FC3-9FCB-EE84F81C695B}" srcOrd="4" destOrd="0" presId="urn:microsoft.com/office/officeart/2018/2/layout/IconVerticalSolidList"/>
    <dgm:cxn modelId="{44D98561-0E52-493B-97A3-E7BCDD50B0F6}" type="presParOf" srcId="{074D7AB7-4645-4B2D-AE73-5A5FF6393770}" destId="{8218042D-F1A3-4C74-9AC4-3622853FC3A7}" srcOrd="1" destOrd="0" presId="urn:microsoft.com/office/officeart/2018/2/layout/IconVerticalSolidList"/>
    <dgm:cxn modelId="{936B2216-AD8D-4A55-86B3-F9A9A80906F8}" type="presParOf" srcId="{074D7AB7-4645-4B2D-AE73-5A5FF6393770}" destId="{5DEA2AD7-E9C2-4F36-BA11-47E1FFC33CD1}" srcOrd="2" destOrd="0" presId="urn:microsoft.com/office/officeart/2018/2/layout/IconVerticalSolidList"/>
    <dgm:cxn modelId="{98742BB1-5882-4FDC-B36A-C2E9F3117280}" type="presParOf" srcId="{5DEA2AD7-E9C2-4F36-BA11-47E1FFC33CD1}" destId="{D23D031D-3828-44F6-8175-E5E69D80B1F0}" srcOrd="0" destOrd="0" presId="urn:microsoft.com/office/officeart/2018/2/layout/IconVerticalSolidList"/>
    <dgm:cxn modelId="{7D6A5856-F165-4E2D-AD39-7DC692DD1E02}" type="presParOf" srcId="{5DEA2AD7-E9C2-4F36-BA11-47E1FFC33CD1}" destId="{E3FE8084-5B2F-4B65-8378-BAF29C5A6A58}" srcOrd="1" destOrd="0" presId="urn:microsoft.com/office/officeart/2018/2/layout/IconVerticalSolidList"/>
    <dgm:cxn modelId="{D72E048F-D67A-4880-BD02-4C4C051C14CB}" type="presParOf" srcId="{5DEA2AD7-E9C2-4F36-BA11-47E1FFC33CD1}" destId="{7F317F15-AE1A-48B0-AAD2-4DC72EF5EC86}" srcOrd="2" destOrd="0" presId="urn:microsoft.com/office/officeart/2018/2/layout/IconVerticalSolidList"/>
    <dgm:cxn modelId="{6C0E27B3-EFD9-4282-8AA2-383E49A2CCB3}" type="presParOf" srcId="{5DEA2AD7-E9C2-4F36-BA11-47E1FFC33CD1}" destId="{9323A955-EBBF-4F4A-9E1D-ED71EF847B1B}" srcOrd="3" destOrd="0" presId="urn:microsoft.com/office/officeart/2018/2/layout/IconVerticalSolidList"/>
    <dgm:cxn modelId="{2CE9BD7E-4CD7-4486-B9B3-029389CA9531}" type="presParOf" srcId="{074D7AB7-4645-4B2D-AE73-5A5FF6393770}" destId="{94F4AE79-A6AE-4C43-97B8-6486363D8F0C}" srcOrd="3" destOrd="0" presId="urn:microsoft.com/office/officeart/2018/2/layout/IconVerticalSolidList"/>
    <dgm:cxn modelId="{451E9959-F268-4BE8-80B6-E0B7A3C815F5}" type="presParOf" srcId="{074D7AB7-4645-4B2D-AE73-5A5FF6393770}" destId="{8FA52103-E3AB-4B5A-9A5D-B9CBC337BBA8}" srcOrd="4" destOrd="0" presId="urn:microsoft.com/office/officeart/2018/2/layout/IconVerticalSolidList"/>
    <dgm:cxn modelId="{6EC6D093-FF1E-49D2-85B0-374EE1430AB4}" type="presParOf" srcId="{8FA52103-E3AB-4B5A-9A5D-B9CBC337BBA8}" destId="{8559222C-6CF8-437F-BCE5-26DE0B0C622C}" srcOrd="0" destOrd="0" presId="urn:microsoft.com/office/officeart/2018/2/layout/IconVerticalSolidList"/>
    <dgm:cxn modelId="{ECF5024F-8D28-4808-8AE6-11B0C1D414B1}" type="presParOf" srcId="{8FA52103-E3AB-4B5A-9A5D-B9CBC337BBA8}" destId="{8966A959-56DD-4E45-A8DE-A008E768DEDF}" srcOrd="1" destOrd="0" presId="urn:microsoft.com/office/officeart/2018/2/layout/IconVerticalSolidList"/>
    <dgm:cxn modelId="{F748E3EB-3BCF-428E-8D56-12BBFD5D2D74}" type="presParOf" srcId="{8FA52103-E3AB-4B5A-9A5D-B9CBC337BBA8}" destId="{CD145D21-53FC-456D-803D-CFAA80C49099}" srcOrd="2" destOrd="0" presId="urn:microsoft.com/office/officeart/2018/2/layout/IconVerticalSolidList"/>
    <dgm:cxn modelId="{B8DB6897-5F4B-4997-9717-71E0CAD241CF}" type="presParOf" srcId="{8FA52103-E3AB-4B5A-9A5D-B9CBC337BBA8}" destId="{E30B0B56-7BA1-4207-BF59-403DDD9544B5}" srcOrd="3" destOrd="0" presId="urn:microsoft.com/office/officeart/2018/2/layout/IconVerticalSolidList"/>
    <dgm:cxn modelId="{B5609DDD-424F-4946-8278-9BBD2D6D7B71}" type="presParOf" srcId="{074D7AB7-4645-4B2D-AE73-5A5FF6393770}" destId="{FF3D167A-C014-429B-870D-7A16F81EDDCA}" srcOrd="5" destOrd="0" presId="urn:microsoft.com/office/officeart/2018/2/layout/IconVerticalSolidList"/>
    <dgm:cxn modelId="{6731A299-19B9-4D46-BDB1-C13309288B89}" type="presParOf" srcId="{074D7AB7-4645-4B2D-AE73-5A5FF6393770}" destId="{BA2AF5FE-FCD5-48EA-9065-6D8910A5CE12}" srcOrd="6" destOrd="0" presId="urn:microsoft.com/office/officeart/2018/2/layout/IconVerticalSolidList"/>
    <dgm:cxn modelId="{C82CECFE-E001-498B-AECE-C719E88DEF08}" type="presParOf" srcId="{BA2AF5FE-FCD5-48EA-9065-6D8910A5CE12}" destId="{1E396744-3088-42F8-A3E9-FCE232AE1E83}" srcOrd="0" destOrd="0" presId="urn:microsoft.com/office/officeart/2018/2/layout/IconVerticalSolidList"/>
    <dgm:cxn modelId="{E7BA75D6-9710-442C-B4C1-A05EE137D9A5}" type="presParOf" srcId="{BA2AF5FE-FCD5-48EA-9065-6D8910A5CE12}" destId="{8FA50C2B-FF4C-451D-8CD3-0283A0FD3D12}" srcOrd="1" destOrd="0" presId="urn:microsoft.com/office/officeart/2018/2/layout/IconVerticalSolidList"/>
    <dgm:cxn modelId="{9EC3E785-02A1-4846-809C-6181D1347FDE}" type="presParOf" srcId="{BA2AF5FE-FCD5-48EA-9065-6D8910A5CE12}" destId="{20148207-5D3E-46C5-8FC0-A5C02F429DE6}" srcOrd="2" destOrd="0" presId="urn:microsoft.com/office/officeart/2018/2/layout/IconVerticalSolidList"/>
    <dgm:cxn modelId="{7C9AB4EE-8AD4-4A2D-8FFA-D15E654D4AC2}" type="presParOf" srcId="{BA2AF5FE-FCD5-48EA-9065-6D8910A5CE12}" destId="{5B71A5C5-DACE-4160-AEF4-F7B49D5DA75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B7A28D-2B80-472E-97E2-6EF6E556E5B5}">
      <dsp:nvSpPr>
        <dsp:cNvPr id="0" name=""/>
        <dsp:cNvSpPr/>
      </dsp:nvSpPr>
      <dsp:spPr>
        <a:xfrm>
          <a:off x="0" y="290637"/>
          <a:ext cx="6666833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B4E36B-8F5F-46A4-BC51-478A097F7EC5}">
      <dsp:nvSpPr>
        <dsp:cNvPr id="0" name=""/>
        <dsp:cNvSpPr/>
      </dsp:nvSpPr>
      <dsp:spPr>
        <a:xfrm>
          <a:off x="333341" y="10197"/>
          <a:ext cx="4666783" cy="56088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Why and how we got here (5 min)</a:t>
          </a:r>
        </a:p>
      </dsp:txBody>
      <dsp:txXfrm>
        <a:off x="360721" y="37577"/>
        <a:ext cx="4612023" cy="506120"/>
      </dsp:txXfrm>
    </dsp:sp>
    <dsp:sp modelId="{5A1B7B1C-16B0-4820-B059-F74D4E16FE0C}">
      <dsp:nvSpPr>
        <dsp:cNvPr id="0" name=""/>
        <dsp:cNvSpPr/>
      </dsp:nvSpPr>
      <dsp:spPr>
        <a:xfrm>
          <a:off x="0" y="1152477"/>
          <a:ext cx="6666833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1610903"/>
              <a:satOff val="-4623"/>
              <a:lumOff val="-740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EC48D4-5FE4-4152-A8C8-770E27F5FAD3}">
      <dsp:nvSpPr>
        <dsp:cNvPr id="0" name=""/>
        <dsp:cNvSpPr/>
      </dsp:nvSpPr>
      <dsp:spPr>
        <a:xfrm>
          <a:off x="333341" y="872037"/>
          <a:ext cx="4666783" cy="560880"/>
        </a:xfrm>
        <a:prstGeom prst="roundRect">
          <a:avLst/>
        </a:prstGeom>
        <a:gradFill rotWithShape="0">
          <a:gsLst>
            <a:gs pos="0">
              <a:schemeClr val="accent2">
                <a:hueOff val="1610903"/>
                <a:satOff val="-4623"/>
                <a:lumOff val="-740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1610903"/>
                <a:satOff val="-4623"/>
                <a:lumOff val="-740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1610903"/>
                <a:satOff val="-4623"/>
                <a:lumOff val="-740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DSV development (~5 min)</a:t>
          </a:r>
        </a:p>
      </dsp:txBody>
      <dsp:txXfrm>
        <a:off x="360721" y="899417"/>
        <a:ext cx="4612023" cy="506120"/>
      </dsp:txXfrm>
    </dsp:sp>
    <dsp:sp modelId="{BE443B22-8C66-4BD3-AEB0-6BAD2714031D}">
      <dsp:nvSpPr>
        <dsp:cNvPr id="0" name=""/>
        <dsp:cNvSpPr/>
      </dsp:nvSpPr>
      <dsp:spPr>
        <a:xfrm>
          <a:off x="0" y="2014317"/>
          <a:ext cx="6666833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3221807"/>
              <a:satOff val="-9246"/>
              <a:lumOff val="-1480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A1950B-7902-438E-AF4C-10DC8EBE9911}">
      <dsp:nvSpPr>
        <dsp:cNvPr id="0" name=""/>
        <dsp:cNvSpPr/>
      </dsp:nvSpPr>
      <dsp:spPr>
        <a:xfrm>
          <a:off x="333341" y="1733877"/>
          <a:ext cx="4666783" cy="560880"/>
        </a:xfrm>
        <a:prstGeom prst="roundRect">
          <a:avLst/>
        </a:prstGeom>
        <a:gradFill rotWithShape="0">
          <a:gsLst>
            <a:gs pos="0">
              <a:schemeClr val="accent2">
                <a:hueOff val="3221807"/>
                <a:satOff val="-9246"/>
                <a:lumOff val="-1480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3221807"/>
                <a:satOff val="-9246"/>
                <a:lumOff val="-1480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3221807"/>
                <a:satOff val="-9246"/>
                <a:lumOff val="-1480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Warehouse tables (~5 min)</a:t>
          </a:r>
        </a:p>
      </dsp:txBody>
      <dsp:txXfrm>
        <a:off x="360721" y="1761257"/>
        <a:ext cx="4612023" cy="506120"/>
      </dsp:txXfrm>
    </dsp:sp>
    <dsp:sp modelId="{CA167506-CAA3-4962-B394-A6EF7085C146}">
      <dsp:nvSpPr>
        <dsp:cNvPr id="0" name=""/>
        <dsp:cNvSpPr/>
      </dsp:nvSpPr>
      <dsp:spPr>
        <a:xfrm>
          <a:off x="0" y="2876157"/>
          <a:ext cx="6666833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4832710"/>
              <a:satOff val="-13870"/>
              <a:lumOff val="-22207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29C413-B708-48DD-B8C6-D1B982A0259F}">
      <dsp:nvSpPr>
        <dsp:cNvPr id="0" name=""/>
        <dsp:cNvSpPr/>
      </dsp:nvSpPr>
      <dsp:spPr>
        <a:xfrm>
          <a:off x="333341" y="2595717"/>
          <a:ext cx="4666783" cy="560880"/>
        </a:xfrm>
        <a:prstGeom prst="roundRect">
          <a:avLst/>
        </a:prstGeom>
        <a:gradFill rotWithShape="0">
          <a:gsLst>
            <a:gs pos="0">
              <a:schemeClr val="accent2">
                <a:hueOff val="4832710"/>
                <a:satOff val="-13870"/>
                <a:lumOff val="-2220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4832710"/>
                <a:satOff val="-13870"/>
                <a:lumOff val="-2220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4832710"/>
                <a:satOff val="-13870"/>
                <a:lumOff val="-2220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Tableau visualizations (~5 min)</a:t>
          </a:r>
        </a:p>
      </dsp:txBody>
      <dsp:txXfrm>
        <a:off x="360721" y="2623097"/>
        <a:ext cx="4612023" cy="506120"/>
      </dsp:txXfrm>
    </dsp:sp>
    <dsp:sp modelId="{68469EC1-8562-4609-9AED-53A80C664625}">
      <dsp:nvSpPr>
        <dsp:cNvPr id="0" name=""/>
        <dsp:cNvSpPr/>
      </dsp:nvSpPr>
      <dsp:spPr>
        <a:xfrm>
          <a:off x="0" y="3737997"/>
          <a:ext cx="6666833" cy="17057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7420" tIns="395732" rIns="517420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Value and usage of exchange item for your institution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Which parts of the CDS are most valuable to you – what should we focus on next?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Thoughts on visualizations &amp; analysis</a:t>
          </a:r>
        </a:p>
      </dsp:txBody>
      <dsp:txXfrm>
        <a:off x="0" y="3737997"/>
        <a:ext cx="6666833" cy="1705725"/>
      </dsp:txXfrm>
    </dsp:sp>
    <dsp:sp modelId="{3183AD9F-021D-4F50-B631-D33312D2C5E2}">
      <dsp:nvSpPr>
        <dsp:cNvPr id="0" name=""/>
        <dsp:cNvSpPr/>
      </dsp:nvSpPr>
      <dsp:spPr>
        <a:xfrm>
          <a:off x="333341" y="3457557"/>
          <a:ext cx="4666783" cy="560880"/>
        </a:xfrm>
        <a:prstGeom prst="roundRect">
          <a:avLst/>
        </a:prstGeom>
        <a:gradFill rotWithShape="0">
          <a:gsLst>
            <a:gs pos="0">
              <a:schemeClr val="accent2">
                <a:hueOff val="6443614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4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4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Discussion (~20+ minutes)</a:t>
          </a:r>
        </a:p>
      </dsp:txBody>
      <dsp:txXfrm>
        <a:off x="360721" y="3484937"/>
        <a:ext cx="4612023" cy="5061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B910D7-6FA5-4EEA-833C-A2705E2514C0}">
      <dsp:nvSpPr>
        <dsp:cNvPr id="0" name=""/>
        <dsp:cNvSpPr/>
      </dsp:nvSpPr>
      <dsp:spPr>
        <a:xfrm>
          <a:off x="0" y="169913"/>
          <a:ext cx="6301601" cy="67874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Formed initial committee – AAUDE staff, two institutions</a:t>
          </a:r>
        </a:p>
      </dsp:txBody>
      <dsp:txXfrm>
        <a:off x="33134" y="203047"/>
        <a:ext cx="6235333" cy="612478"/>
      </dsp:txXfrm>
    </dsp:sp>
    <dsp:sp modelId="{A3EF5559-B751-44F7-97C3-B1A6FC344DD9}">
      <dsp:nvSpPr>
        <dsp:cNvPr id="0" name=""/>
        <dsp:cNvSpPr/>
      </dsp:nvSpPr>
      <dsp:spPr>
        <a:xfrm>
          <a:off x="0" y="897619"/>
          <a:ext cx="6301601" cy="678746"/>
        </a:xfrm>
        <a:prstGeom prst="roundRect">
          <a:avLst/>
        </a:prstGeom>
        <a:solidFill>
          <a:schemeClr val="accent2">
            <a:hueOff val="1288723"/>
            <a:satOff val="-3699"/>
            <a:lumOff val="-592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Settled on </a:t>
          </a:r>
          <a:r>
            <a:rPr lang="en-US" sz="1700" b="1" kern="1200"/>
            <a:t>PDF forms</a:t>
          </a:r>
          <a:r>
            <a:rPr lang="en-US" sz="1700" kern="1200"/>
            <a:t> (i.e. the CDS fillable forms) </a:t>
          </a:r>
        </a:p>
      </dsp:txBody>
      <dsp:txXfrm>
        <a:off x="33134" y="930753"/>
        <a:ext cx="6235333" cy="612478"/>
      </dsp:txXfrm>
    </dsp:sp>
    <dsp:sp modelId="{12DBD4A7-EF7F-4511-A8D0-F425B2E26F0D}">
      <dsp:nvSpPr>
        <dsp:cNvPr id="0" name=""/>
        <dsp:cNvSpPr/>
      </dsp:nvSpPr>
      <dsp:spPr>
        <a:xfrm>
          <a:off x="0" y="1576365"/>
          <a:ext cx="6301601" cy="633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0076" tIns="21590" rIns="120904" bIns="2159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300" kern="1200">
              <a:hlinkClick xmlns:r="http://schemas.openxmlformats.org/officeDocument/2006/relationships" r:id="rId1"/>
            </a:rPr>
            <a:t>https://commondataset.org/wp-content/uploads/2024/11/CDS-2024-2025-TEMPLATE.pdf</a:t>
          </a:r>
          <a:endParaRPr lang="en-US" sz="1300" kern="120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300" kern="1200"/>
            <a:t>US News </a:t>
          </a:r>
        </a:p>
      </dsp:txBody>
      <dsp:txXfrm>
        <a:off x="0" y="1576365"/>
        <a:ext cx="6301601" cy="633420"/>
      </dsp:txXfrm>
    </dsp:sp>
    <dsp:sp modelId="{EE57B7F7-6712-4C4D-A48A-8D9FD072ED69}">
      <dsp:nvSpPr>
        <dsp:cNvPr id="0" name=""/>
        <dsp:cNvSpPr/>
      </dsp:nvSpPr>
      <dsp:spPr>
        <a:xfrm>
          <a:off x="0" y="2209785"/>
          <a:ext cx="6301601" cy="678746"/>
        </a:xfrm>
        <a:prstGeom prst="roundRect">
          <a:avLst/>
        </a:prstGeom>
        <a:solidFill>
          <a:schemeClr val="accent2">
            <a:hueOff val="2577445"/>
            <a:satOff val="-7397"/>
            <a:lumOff val="-1184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Identified two parts of CDS</a:t>
          </a:r>
        </a:p>
      </dsp:txBody>
      <dsp:txXfrm>
        <a:off x="33134" y="2242919"/>
        <a:ext cx="6235333" cy="612478"/>
      </dsp:txXfrm>
    </dsp:sp>
    <dsp:sp modelId="{D78316ED-6882-49F5-8F3F-8A3561433CF4}">
      <dsp:nvSpPr>
        <dsp:cNvPr id="0" name=""/>
        <dsp:cNvSpPr/>
      </dsp:nvSpPr>
      <dsp:spPr>
        <a:xfrm>
          <a:off x="0" y="2888531"/>
          <a:ext cx="6301601" cy="6862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0076" tIns="21590" rIns="120904" bIns="2159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300" kern="1200" dirty="0"/>
            <a:t>Not publicly available via IPEDS, AAUDE Exchange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300" kern="1200" dirty="0"/>
            <a:t>Quantifiable 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300" kern="1200" dirty="0"/>
            <a:t>Financial Aid, Transfer Students</a:t>
          </a:r>
        </a:p>
      </dsp:txBody>
      <dsp:txXfrm>
        <a:off x="0" y="2888531"/>
        <a:ext cx="6301601" cy="686204"/>
      </dsp:txXfrm>
    </dsp:sp>
    <dsp:sp modelId="{CD17DE33-9BD0-4DFB-B8AA-51386AFD2874}">
      <dsp:nvSpPr>
        <dsp:cNvPr id="0" name=""/>
        <dsp:cNvSpPr/>
      </dsp:nvSpPr>
      <dsp:spPr>
        <a:xfrm>
          <a:off x="0" y="3574737"/>
          <a:ext cx="6301601" cy="678746"/>
        </a:xfrm>
        <a:prstGeom prst="roundRect">
          <a:avLst/>
        </a:prstGeom>
        <a:solidFill>
          <a:schemeClr val="accent2">
            <a:hueOff val="3866169"/>
            <a:satOff val="-11096"/>
            <a:lumOff val="-1776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Built Python to ingest PDF and DSV to submit</a:t>
          </a:r>
        </a:p>
      </dsp:txBody>
      <dsp:txXfrm>
        <a:off x="33134" y="3607871"/>
        <a:ext cx="6235333" cy="612478"/>
      </dsp:txXfrm>
    </dsp:sp>
    <dsp:sp modelId="{B8D77DD8-64D8-43A2-A458-564E596E6EBE}">
      <dsp:nvSpPr>
        <dsp:cNvPr id="0" name=""/>
        <dsp:cNvSpPr/>
      </dsp:nvSpPr>
      <dsp:spPr>
        <a:xfrm>
          <a:off x="0" y="4302443"/>
          <a:ext cx="6301601" cy="678746"/>
        </a:xfrm>
        <a:prstGeom prst="roundRect">
          <a:avLst/>
        </a:prstGeom>
        <a:solidFill>
          <a:schemeClr val="accent2">
            <a:hueOff val="5154891"/>
            <a:satOff val="-14794"/>
            <a:lumOff val="-2368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Built warehouse tables &amp; metadata - </a:t>
          </a:r>
          <a:r>
            <a:rPr lang="en-US" sz="1700" u="sng" kern="1200" dirty="0">
              <a:hlinkClick xmlns:r="http://schemas.openxmlformats.org/officeDocument/2006/relationships" r:id="rId2"/>
            </a:rPr>
            <a:t>https://web-cert.mit.edu/aaude/metadata/stars.html#80</a:t>
          </a:r>
          <a:r>
            <a:rPr lang="en-US" sz="1700" u="sng" kern="1200" dirty="0"/>
            <a:t> </a:t>
          </a:r>
          <a:endParaRPr lang="en-US" sz="1700" kern="1200" dirty="0"/>
        </a:p>
      </dsp:txBody>
      <dsp:txXfrm>
        <a:off x="33134" y="4335577"/>
        <a:ext cx="6235333" cy="612478"/>
      </dsp:txXfrm>
    </dsp:sp>
    <dsp:sp modelId="{AEFF2281-EBFA-4DE6-BA13-5153081A4DA2}">
      <dsp:nvSpPr>
        <dsp:cNvPr id="0" name=""/>
        <dsp:cNvSpPr/>
      </dsp:nvSpPr>
      <dsp:spPr>
        <a:xfrm>
          <a:off x="0" y="5030149"/>
          <a:ext cx="6301601" cy="678746"/>
        </a:xfrm>
        <a:prstGeom prst="round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u="sng" kern="1200" dirty="0"/>
            <a:t>Built Tableau visualizations </a:t>
          </a:r>
          <a:r>
            <a:rPr lang="en-US" sz="1700" kern="1200" dirty="0"/>
            <a:t>(</a:t>
          </a:r>
          <a:r>
            <a:rPr lang="en-US" sz="1700" u="sng" kern="1200" dirty="0">
              <a:hlinkClick xmlns:r="http://schemas.openxmlformats.org/officeDocument/2006/relationships" r:id="rId3"/>
            </a:rPr>
            <a:t>https://tableau.mit.edu/#/site/AAUDE/projects/1720</a:t>
          </a:r>
          <a:r>
            <a:rPr lang="en-US" sz="1700" kern="1200" dirty="0"/>
            <a:t>) </a:t>
          </a:r>
        </a:p>
      </dsp:txBody>
      <dsp:txXfrm>
        <a:off x="33134" y="5063283"/>
        <a:ext cx="6235333" cy="61247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B9E907-ACF4-4B2E-8CDD-2917585277B8}">
      <dsp:nvSpPr>
        <dsp:cNvPr id="0" name=""/>
        <dsp:cNvSpPr/>
      </dsp:nvSpPr>
      <dsp:spPr>
        <a:xfrm>
          <a:off x="0" y="2439"/>
          <a:ext cx="6301601" cy="123661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618407-D9F5-4335-BC6A-530582E64BCD}">
      <dsp:nvSpPr>
        <dsp:cNvPr id="0" name=""/>
        <dsp:cNvSpPr/>
      </dsp:nvSpPr>
      <dsp:spPr>
        <a:xfrm>
          <a:off x="374076" y="280678"/>
          <a:ext cx="680139" cy="68013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645E4C-8874-4164-8F4E-9B40183F5F22}">
      <dsp:nvSpPr>
        <dsp:cNvPr id="0" name=""/>
        <dsp:cNvSpPr/>
      </dsp:nvSpPr>
      <dsp:spPr>
        <a:xfrm>
          <a:off x="1428292" y="2439"/>
          <a:ext cx="2835720" cy="1236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875" tIns="130875" rIns="130875" bIns="130875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Build out additional data areas </a:t>
          </a:r>
        </a:p>
      </dsp:txBody>
      <dsp:txXfrm>
        <a:off x="1428292" y="2439"/>
        <a:ext cx="2835720" cy="1236616"/>
      </dsp:txXfrm>
    </dsp:sp>
    <dsp:sp modelId="{DFBE97FB-A84D-4FC3-9FCB-EE84F81C695B}">
      <dsp:nvSpPr>
        <dsp:cNvPr id="0" name=""/>
        <dsp:cNvSpPr/>
      </dsp:nvSpPr>
      <dsp:spPr>
        <a:xfrm>
          <a:off x="4264012" y="2439"/>
          <a:ext cx="2037588" cy="1236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875" tIns="130875" rIns="130875" bIns="130875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Get feedback from AAUDE institutions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Follow up with Tableau visualizations</a:t>
          </a:r>
        </a:p>
      </dsp:txBody>
      <dsp:txXfrm>
        <a:off x="4264012" y="2439"/>
        <a:ext cx="2037588" cy="1236616"/>
      </dsp:txXfrm>
    </dsp:sp>
    <dsp:sp modelId="{D23D031D-3828-44F6-8175-E5E69D80B1F0}">
      <dsp:nvSpPr>
        <dsp:cNvPr id="0" name=""/>
        <dsp:cNvSpPr/>
      </dsp:nvSpPr>
      <dsp:spPr>
        <a:xfrm>
          <a:off x="0" y="1548210"/>
          <a:ext cx="6301601" cy="123661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FE8084-5B2F-4B65-8378-BAF29C5A6A58}">
      <dsp:nvSpPr>
        <dsp:cNvPr id="0" name=""/>
        <dsp:cNvSpPr/>
      </dsp:nvSpPr>
      <dsp:spPr>
        <a:xfrm>
          <a:off x="374076" y="1826449"/>
          <a:ext cx="680139" cy="68013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23A955-EBBF-4F4A-9E1D-ED71EF847B1B}">
      <dsp:nvSpPr>
        <dsp:cNvPr id="0" name=""/>
        <dsp:cNvSpPr/>
      </dsp:nvSpPr>
      <dsp:spPr>
        <a:xfrm>
          <a:off x="1428292" y="1548210"/>
          <a:ext cx="4873308" cy="1236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875" tIns="130875" rIns="130875" bIns="130875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Publicize work to date /  Brownbag?</a:t>
          </a:r>
        </a:p>
      </dsp:txBody>
      <dsp:txXfrm>
        <a:off x="1428292" y="1548210"/>
        <a:ext cx="4873308" cy="1236616"/>
      </dsp:txXfrm>
    </dsp:sp>
    <dsp:sp modelId="{8559222C-6CF8-437F-BCE5-26DE0B0C622C}">
      <dsp:nvSpPr>
        <dsp:cNvPr id="0" name=""/>
        <dsp:cNvSpPr/>
      </dsp:nvSpPr>
      <dsp:spPr>
        <a:xfrm>
          <a:off x="0" y="3093981"/>
          <a:ext cx="6301601" cy="123661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66A959-56DD-4E45-A8DE-A008E768DEDF}">
      <dsp:nvSpPr>
        <dsp:cNvPr id="0" name=""/>
        <dsp:cNvSpPr/>
      </dsp:nvSpPr>
      <dsp:spPr>
        <a:xfrm>
          <a:off x="374076" y="3372220"/>
          <a:ext cx="680139" cy="68013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0B0B56-7BA1-4207-BF59-403DDD9544B5}">
      <dsp:nvSpPr>
        <dsp:cNvPr id="0" name=""/>
        <dsp:cNvSpPr/>
      </dsp:nvSpPr>
      <dsp:spPr>
        <a:xfrm>
          <a:off x="1428292" y="3093981"/>
          <a:ext cx="4873308" cy="1236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875" tIns="130875" rIns="130875" bIns="130875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Update web page for exchange item (</a:t>
          </a:r>
          <a:r>
            <a:rPr lang="en-US" sz="1700" kern="1200">
              <a:hlinkClick xmlns:r="http://schemas.openxmlformats.org/officeDocument/2006/relationships" r:id="rId7"/>
            </a:rPr>
            <a:t>https://www.aaude.org/exchange-items/other-exchange-items/common-data-set/</a:t>
          </a:r>
          <a:r>
            <a:rPr lang="en-US" sz="1700" kern="1200"/>
            <a:t> )</a:t>
          </a:r>
        </a:p>
      </dsp:txBody>
      <dsp:txXfrm>
        <a:off x="1428292" y="3093981"/>
        <a:ext cx="4873308" cy="1236616"/>
      </dsp:txXfrm>
    </dsp:sp>
    <dsp:sp modelId="{1E396744-3088-42F8-A3E9-FCE232AE1E83}">
      <dsp:nvSpPr>
        <dsp:cNvPr id="0" name=""/>
        <dsp:cNvSpPr/>
      </dsp:nvSpPr>
      <dsp:spPr>
        <a:xfrm>
          <a:off x="0" y="4639752"/>
          <a:ext cx="6301601" cy="123661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A50C2B-FF4C-451D-8CD3-0283A0FD3D12}">
      <dsp:nvSpPr>
        <dsp:cNvPr id="0" name=""/>
        <dsp:cNvSpPr/>
      </dsp:nvSpPr>
      <dsp:spPr>
        <a:xfrm>
          <a:off x="374076" y="4917991"/>
          <a:ext cx="680139" cy="680139"/>
        </a:xfrm>
        <a:prstGeom prst="rect">
          <a:avLst/>
        </a:prstGeom>
        <a:blipFill>
          <a:blip xmlns:r="http://schemas.openxmlformats.org/officeDocument/2006/relationships"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71A5C5-DACE-4160-AEF4-F7B49D5DA75F}">
      <dsp:nvSpPr>
        <dsp:cNvPr id="0" name=""/>
        <dsp:cNvSpPr/>
      </dsp:nvSpPr>
      <dsp:spPr>
        <a:xfrm>
          <a:off x="1428292" y="4639752"/>
          <a:ext cx="4873308" cy="1236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875" tIns="130875" rIns="130875" bIns="130875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Gather additional institution data</a:t>
          </a:r>
        </a:p>
      </dsp:txBody>
      <dsp:txXfrm>
        <a:off x="1428292" y="4639752"/>
        <a:ext cx="4873308" cy="12366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086B09-054D-4C19-B48C-C6306F874B42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CD06BC-5800-4A18-B3CC-F5122EB39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391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Call out to Weini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CD06BC-5800-4A18-B3CC-F5122EB39E5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9325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 we need membership vote?</a:t>
            </a:r>
          </a:p>
          <a:p>
            <a:r>
              <a:rPr lang="en-US" dirty="0"/>
              <a:t>PDF Download of institutional files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CD06BC-5800-4A18-B3CC-F5122EB39E5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1380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CD06BC-5800-4A18-B3CC-F5122EB39E5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0350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6060A-C67F-9258-FF4A-1DC48FD52B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BEF2C7-C520-08EF-548F-CC347654B6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ADF070-573C-74F9-3542-643C31A00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A3BEB-00A9-45E3-BAC3-366860A1861A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BB43B5-80F1-1D7B-70F0-61C4BB60C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33104C-E864-4692-3871-41F1D732B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91A99-786B-46AB-88C1-83EE8549A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462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937B9-E6E0-DFCE-0750-602692C87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16E977-6C0D-162A-051B-94477AF726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86BD86-4B39-257A-7791-B3B9FBA6F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A3BEB-00A9-45E3-BAC3-366860A1861A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ADC6C-0CA1-0AB1-848B-23B0E1090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A57175-A79F-4BD6-AC63-6E42642C6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91A99-786B-46AB-88C1-83EE8549A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813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30A724-B1F5-44CC-194E-550C92184B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DC2408-1F65-206F-E51A-E0BB74073E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EAC463-4730-F90F-F42B-4928D8941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A3BEB-00A9-45E3-BAC3-366860A1861A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E9A0C9-154D-1845-15C6-B507C2968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DA23E-D11E-51BC-C0E5-010B65D85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91A99-786B-46AB-88C1-83EE8549A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233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ECA8C6-DD3B-A355-7156-88691FC12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A5FE22-A780-5E02-96E3-0420A3173A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78FB5-501E-484D-CF16-31F568949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A3BEB-00A9-45E3-BAC3-366860A1861A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926EF2-AABA-F06B-6E66-D21CFA852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9FCE4D-4F5C-8F2B-680E-CA97C67D2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91A99-786B-46AB-88C1-83EE8549A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525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F6AC3D-968E-1FF2-DF7C-74BF6A83E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072EFA-C664-909E-1F7D-07FC73FAA6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A8E9A-F59B-0B8F-7124-22EAA41EE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A3BEB-00A9-45E3-BAC3-366860A1861A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42A747-992B-1502-11B6-B0959633B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0711DB-A596-6763-CB5C-04E550041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91A99-786B-46AB-88C1-83EE8549A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776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E4503-B22F-1C98-2D60-3D83AF534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DA1735-53DD-C97A-3DF6-0795BE24D4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FE128B-25F6-CD38-8641-2636B96251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74EF36-D499-E64B-A238-495F7C518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A3BEB-00A9-45E3-BAC3-366860A1861A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052B0D-0B77-71D0-B3C8-E02250B78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674C77-C827-99F6-F7E3-C7664648D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91A99-786B-46AB-88C1-83EE8549A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851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EAF5C-2C89-2C2D-5376-FEDAE4DCD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F69D4D-D13D-8943-6097-088805F312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B56E38-570D-491A-A75C-E142B72DAF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D26B4E-121E-4F39-474D-A7F9583DB5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9A160A-7818-AEEE-5B0D-2C932EC2D2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0CE1B5-E948-0BE8-71D1-26800C7AC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A3BEB-00A9-45E3-BAC3-366860A1861A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615B36-0FA9-90AD-1640-7619315D1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37DA54-52BD-41A6-F514-8EC1670AB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91A99-786B-46AB-88C1-83EE8549A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268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5D52B-2800-04B9-B14E-DDC20B532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591042-9947-BA39-EDDC-FB5FD9E88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A3BEB-00A9-45E3-BAC3-366860A1861A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E3C078-E3E9-36FF-5EF6-616079FBC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6EE71C-B045-765A-6BA0-2495B8F32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91A99-786B-46AB-88C1-83EE8549A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306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EEFB7F-E1BE-6F9D-AD91-52B54DD0F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A3BEB-00A9-45E3-BAC3-366860A1861A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0CEA0C-FA76-2191-16EA-2B1CD3967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2AE1CD-0134-EE2C-DD5C-ED7670795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91A99-786B-46AB-88C1-83EE8549A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154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0F7A6-E119-93FE-0853-30F6338BA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DD263C-6475-B7CF-1682-B618AA4E98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6B52A9-9C98-D919-F4D7-5679E7AC05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0D2B9E-A1AD-AFDE-CB6D-44223F332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A3BEB-00A9-45E3-BAC3-366860A1861A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7E107B-6103-1A28-AF6F-EA12EDDD3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950D75-A613-066B-C46B-FA7EFC6A4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91A99-786B-46AB-88C1-83EE8549A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4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A605B-5701-7261-CDA0-762147BA5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01EC6B-CD58-7B1C-493A-DE0DEDB3DA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19FDB2-DDA5-5BA5-C4C3-84845A53E8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233299-F229-05FC-FBBB-32B35E0CE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A3BEB-00A9-45E3-BAC3-366860A1861A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5D805A-AE23-827C-BF97-A8DB43332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D797FA-A766-048C-D146-E3D4BB142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91A99-786B-46AB-88C1-83EE8549A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542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35CAB5-9DBC-A40C-D88C-34D6182925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DFF2C7-D32C-DCC8-C0E2-0FD1BF80C3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3A8068-5136-8CD9-B268-493EB3DD2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AA3BEB-00A9-45E3-BAC3-366860A1861A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F20EC2-4DC5-590A-5F4C-75F8695210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5D1C16-1091-BE84-155E-FF0FF0C8FF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191A99-786B-46AB-88C1-83EE8549A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942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dsv.mit.edu/validation/submit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tableau.mit.edu/#/site/AAUDE/projects/1720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4778B3-A473-AB34-36A6-6596611B9B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en-US" sz="4800">
                <a:solidFill>
                  <a:srgbClr val="FFFFFF"/>
                </a:solidFill>
              </a:rPr>
              <a:t>Common Data Set</a:t>
            </a:r>
            <a:br>
              <a:rPr lang="en-US" sz="4800">
                <a:solidFill>
                  <a:srgbClr val="FFFFFF"/>
                </a:solidFill>
              </a:rPr>
            </a:br>
            <a:r>
              <a:rPr lang="en-US" sz="4800">
                <a:solidFill>
                  <a:srgbClr val="FFFFFF"/>
                </a:solidFill>
              </a:rPr>
              <a:t>Update &amp; Feedback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AD7E81-8634-B2AA-D11A-1FBA3D0BE6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en-US" dirty="0"/>
              <a:t>AAUDE Annual Meeting</a:t>
            </a:r>
            <a:endParaRPr lang="en-US"/>
          </a:p>
          <a:p>
            <a:pPr algn="l"/>
            <a:r>
              <a:rPr lang="en-US" dirty="0"/>
              <a:t>April 29, 2026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9249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F4066-4B8B-9FA8-9C8A-B482B888F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CDS Items to Consider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CF0437-F580-86B1-D5B0-1E16658236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A. General Information</a:t>
            </a:r>
          </a:p>
          <a:p>
            <a:r>
              <a:rPr lang="en-US" dirty="0"/>
              <a:t>B. Enrollment &amp; Persistence</a:t>
            </a:r>
          </a:p>
          <a:p>
            <a:r>
              <a:rPr lang="en-US" dirty="0"/>
              <a:t>C. First-Time, First-Year (Freshman) Admission</a:t>
            </a:r>
          </a:p>
          <a:p>
            <a:r>
              <a:rPr lang="en-US" dirty="0"/>
              <a:t>E. Academic Offerings and Policies</a:t>
            </a:r>
          </a:p>
          <a:p>
            <a:r>
              <a:rPr lang="en-US" dirty="0"/>
              <a:t>F. Student Life</a:t>
            </a:r>
          </a:p>
          <a:p>
            <a:r>
              <a:rPr lang="en-US" dirty="0"/>
              <a:t>G. Annual Expenses:</a:t>
            </a:r>
          </a:p>
          <a:p>
            <a:r>
              <a:rPr lang="en-US" dirty="0"/>
              <a:t>I. Instructional Faculty and Class Size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0112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56D63398-EEE4-4E6A-BEF3-E92924A282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023" y="0"/>
            <a:ext cx="12226755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6804B24-17AC-406D-9636-1332F5DF9A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903156" y="-2460574"/>
            <a:ext cx="6859919" cy="11777232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5000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023" y="-864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48000"/>
                </a:schemeClr>
              </a:gs>
              <a:gs pos="99000">
                <a:srgbClr val="000000">
                  <a:alpha val="46000"/>
                </a:srgb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626703">
            <a:off x="1164940" y="1025588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70DF94D-F28F-435E-AD56-C40FC99AFA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2409782"/>
            <a:ext cx="12221732" cy="444325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11000"/>
                </a:srgb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4F952EE-9AAE-4D81-BF98-35DF713340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942096" y="-2872097"/>
            <a:ext cx="6407535" cy="12151737"/>
          </a:xfrm>
          <a:prstGeom prst="rect">
            <a:avLst/>
          </a:prstGeom>
          <a:gradFill>
            <a:gsLst>
              <a:gs pos="1000">
                <a:srgbClr val="000000">
                  <a:alpha val="33000"/>
                </a:srgb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760EA8-A2B4-CC8B-88A5-A82925C491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44454" y="3006586"/>
            <a:ext cx="7284935" cy="2732297"/>
          </a:xfrm>
        </p:spPr>
        <p:txBody>
          <a:bodyPr anchor="t">
            <a:normAutofit/>
          </a:bodyPr>
          <a:lstStyle/>
          <a:p>
            <a:pPr algn="l"/>
            <a:r>
              <a:rPr lang="en-US" sz="4800">
                <a:solidFill>
                  <a:srgbClr val="FFFFFF"/>
                </a:solidFill>
              </a:rPr>
              <a:t>Thoughts on visualizations &amp; analysis</a:t>
            </a:r>
          </a:p>
        </p:txBody>
      </p:sp>
    </p:spTree>
    <p:extLst>
      <p:ext uri="{BB962C8B-B14F-4D97-AF65-F5344CB8AC3E}">
        <p14:creationId xmlns:p14="http://schemas.microsoft.com/office/powerpoint/2010/main" val="1075823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0C09C2-60F0-959C-7088-E68263B4D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Goals For Today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F20B223-7BC4-2945-A530-E15181B3F8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0184958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07135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89059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793D3DD-7A3A-0BFF-6552-7BCCF412E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95697"/>
            <a:ext cx="3200400" cy="4238118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Work to date…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910252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6260" y="4752208"/>
            <a:ext cx="365021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6260" y="4752208"/>
            <a:ext cx="365021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109667" y="5539935"/>
            <a:ext cx="975169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D4A6AC4-F70C-C8D8-E441-4D27D87121A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4393584"/>
              </p:ext>
            </p:extLst>
          </p:nvPr>
        </p:nvGraphicFramePr>
        <p:xfrm>
          <a:off x="5484139" y="477540"/>
          <a:ext cx="63016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65439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89059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A43D3E-CF69-2382-5471-410829BB4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95697"/>
            <a:ext cx="3200400" cy="4238118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Next Steps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910252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6260" y="4752208"/>
            <a:ext cx="365021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6260" y="4752208"/>
            <a:ext cx="365021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109667" y="5539935"/>
            <a:ext cx="975169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3C30A17-C6FE-0802-6108-CD07F4ECF4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8333739"/>
              </p:ext>
            </p:extLst>
          </p:nvPr>
        </p:nvGraphicFramePr>
        <p:xfrm>
          <a:off x="5484139" y="477540"/>
          <a:ext cx="63016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29997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3DF074-946A-C6A1-D2DA-247774EEB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39520"/>
            <a:ext cx="3429000" cy="1719072"/>
          </a:xfrm>
        </p:spPr>
        <p:txBody>
          <a:bodyPr anchor="b">
            <a:normAutofit/>
          </a:bodyPr>
          <a:lstStyle/>
          <a:p>
            <a:r>
              <a:rPr lang="en-US" sz="4600" dirty="0"/>
              <a:t>DSV</a:t>
            </a:r>
          </a:p>
        </p:txBody>
      </p:sp>
      <p:sp>
        <p:nvSpPr>
          <p:cNvPr id="14" name="sketch line">
            <a:extLst>
              <a:ext uri="{FF2B5EF4-FFF2-40B4-BE49-F238E27FC236}">
                <a16:creationId xmlns:a16="http://schemas.microsoft.com/office/drawing/2014/main" id="{CD8B4F24-440B-49E9-B85D-733523DC06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sX0" fmla="*/ 0 w 3255095"/>
              <a:gd name="csY0" fmla="*/ 0 h 18288"/>
              <a:gd name="csX1" fmla="*/ 618468 w 3255095"/>
              <a:gd name="csY1" fmla="*/ 0 h 18288"/>
              <a:gd name="csX2" fmla="*/ 1269487 w 3255095"/>
              <a:gd name="csY2" fmla="*/ 0 h 18288"/>
              <a:gd name="csX3" fmla="*/ 1953057 w 3255095"/>
              <a:gd name="csY3" fmla="*/ 0 h 18288"/>
              <a:gd name="csX4" fmla="*/ 2636627 w 3255095"/>
              <a:gd name="csY4" fmla="*/ 0 h 18288"/>
              <a:gd name="csX5" fmla="*/ 3255095 w 3255095"/>
              <a:gd name="csY5" fmla="*/ 0 h 18288"/>
              <a:gd name="csX6" fmla="*/ 3255095 w 3255095"/>
              <a:gd name="csY6" fmla="*/ 18288 h 18288"/>
              <a:gd name="csX7" fmla="*/ 2538974 w 3255095"/>
              <a:gd name="csY7" fmla="*/ 18288 h 18288"/>
              <a:gd name="csX8" fmla="*/ 1822853 w 3255095"/>
              <a:gd name="csY8" fmla="*/ 18288 h 18288"/>
              <a:gd name="csX9" fmla="*/ 1171834 w 3255095"/>
              <a:gd name="csY9" fmla="*/ 18288 h 18288"/>
              <a:gd name="csX10" fmla="*/ 0 w 3255095"/>
              <a:gd name="csY10" fmla="*/ 18288 h 18288"/>
              <a:gd name="csX11" fmla="*/ 0 w 3255095"/>
              <a:gd name="csY11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2DF994-5535-8038-57B1-C8BD283F6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807208"/>
            <a:ext cx="3429000" cy="3410712"/>
          </a:xfrm>
        </p:spPr>
        <p:txBody>
          <a:bodyPr anchor="t">
            <a:normAutofit/>
          </a:bodyPr>
          <a:lstStyle/>
          <a:p>
            <a:r>
              <a:rPr lang="en-US" sz="2200">
                <a:hlinkClick r:id="rId2"/>
              </a:rPr>
              <a:t>https://dsv.mit.edu/validation/submit</a:t>
            </a:r>
            <a:endParaRPr lang="en-US" sz="2200"/>
          </a:p>
          <a:p>
            <a:pPr marL="0" indent="0">
              <a:buNone/>
            </a:pPr>
            <a:endParaRPr lang="en-US" sz="220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94476C7-A69A-C1D9-C77E-87DEF09D94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4296" y="995439"/>
            <a:ext cx="6903720" cy="4867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9583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96BC5-CBF0-2BB3-675B-2A2650807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Warehouse Tables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E90C3D-55A8-4F65-20CC-6A98520399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/>
              <a:t>4 warehouse files</a:t>
            </a:r>
            <a:r>
              <a:rPr lang="en-US" dirty="0"/>
              <a:t> to store the CDS </a:t>
            </a:r>
            <a:r>
              <a:rPr lang="en-US" dirty="0" err="1"/>
              <a:t>finaid</a:t>
            </a:r>
            <a:r>
              <a:rPr lang="en-US" dirty="0"/>
              <a:t> data.  </a:t>
            </a:r>
          </a:p>
          <a:p>
            <a:pPr lvl="1"/>
            <a:r>
              <a:rPr lang="en-US" dirty="0"/>
              <a:t>CDS_FINAID_AWARDED_TOTAL</a:t>
            </a:r>
          </a:p>
          <a:p>
            <a:pPr lvl="1"/>
            <a:r>
              <a:rPr lang="en-US" dirty="0"/>
              <a:t>CDS_FINAID_AWARDED_STU_DETAIL</a:t>
            </a:r>
          </a:p>
          <a:p>
            <a:pPr lvl="1"/>
            <a:r>
              <a:rPr lang="en-US" dirty="0"/>
              <a:t>CDS_FINAID_LOAN_BORROWED_DETAIL</a:t>
            </a:r>
          </a:p>
          <a:p>
            <a:pPr lvl="1"/>
            <a:r>
              <a:rPr lang="en-US" dirty="0"/>
              <a:t>CDS_FINAID_OTHER_RESPONSE_DETAIL</a:t>
            </a:r>
          </a:p>
          <a:p>
            <a:r>
              <a:rPr lang="en-US" dirty="0"/>
              <a:t>4 warehouse tables to store the CDS transfer admission data</a:t>
            </a:r>
          </a:p>
          <a:p>
            <a:pPr lvl="1"/>
            <a:r>
              <a:rPr lang="en-US" dirty="0"/>
              <a:t>CDS_TRANSFER_APPLICANT_DETAIL</a:t>
            </a:r>
          </a:p>
          <a:p>
            <a:pPr lvl="1"/>
            <a:r>
              <a:rPr lang="en-US" dirty="0"/>
              <a:t>CDS_TRANSFER_APPLY_DATE_DETAIL</a:t>
            </a:r>
          </a:p>
          <a:p>
            <a:pPr lvl="1"/>
            <a:r>
              <a:rPr lang="en-US" dirty="0"/>
              <a:t>CDS_TRANSFER_APPLY_ITEM_DETAIL</a:t>
            </a:r>
          </a:p>
          <a:p>
            <a:pPr lvl="1"/>
            <a:r>
              <a:rPr lang="en-US" dirty="0"/>
              <a:t>CDS_TRANSFER_RESPONSE_DETAIL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186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1864E-5E2A-066C-6A17-2BBCBAC52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Tableau Visualizations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EAFA03-3A8D-BCD7-E886-0A06AABEFC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>
                <a:hlinkClick r:id="rId2"/>
              </a:rPr>
              <a:t>https://tableau.mit.edu/#/site/AAUDE/projects/1720</a:t>
            </a:r>
            <a:r>
              <a:rPr lang="en-US" dirty="0"/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D334208-FD02-8706-8DB6-514892A7A5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9444" y="2285643"/>
            <a:ext cx="7480716" cy="4388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2800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C0E1B09-6E33-26EA-1DB5-017206F183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pPr algn="r"/>
            <a:r>
              <a:rPr lang="en-US" sz="4800">
                <a:solidFill>
                  <a:srgbClr val="FFFFFF"/>
                </a:solidFill>
              </a:rPr>
              <a:t>How do we use or want to use this data?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929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8C790BE2-4E4F-4AAF-81A2-4A6F4885E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1" y="0"/>
            <a:ext cx="12191999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D3707AD-8261-4357-9C64-EEC41E8325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5" y="-427"/>
            <a:ext cx="6086683" cy="6858428"/>
          </a:xfrm>
          <a:prstGeom prst="rect">
            <a:avLst/>
          </a:prstGeom>
          <a:gradFill>
            <a:gsLst>
              <a:gs pos="0">
                <a:srgbClr val="000000">
                  <a:alpha val="53000"/>
                </a:srgbClr>
              </a:gs>
              <a:gs pos="82000">
                <a:schemeClr val="accent1">
                  <a:lumMod val="75000"/>
                  <a:alpha val="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4" y="498142"/>
            <a:ext cx="12191999" cy="6359430"/>
          </a:xfrm>
          <a:prstGeom prst="rect">
            <a:avLst/>
          </a:prstGeom>
          <a:gradFill>
            <a:gsLst>
              <a:gs pos="13000">
                <a:schemeClr val="accent1">
                  <a:lumMod val="75000"/>
                  <a:alpha val="39000"/>
                </a:schemeClr>
              </a:gs>
              <a:gs pos="100000">
                <a:srgbClr val="000000">
                  <a:alpha val="32000"/>
                </a:srgbClr>
              </a:gs>
            </a:gsLst>
            <a:lin ang="12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-428"/>
            <a:ext cx="6096001" cy="6858000"/>
          </a:xfrm>
          <a:prstGeom prst="rect">
            <a:avLst/>
          </a:prstGeom>
          <a:gradFill>
            <a:gsLst>
              <a:gs pos="13000">
                <a:srgbClr val="000000">
                  <a:alpha val="39000"/>
                </a:srgbClr>
              </a:gs>
              <a:gs pos="99000">
                <a:schemeClr val="accent1">
                  <a:lumMod val="50000"/>
                  <a:alpha val="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1B01BE8-EBAB-4286-84CC-EC07C7F957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92000" cy="6400370"/>
          </a:xfrm>
          <a:prstGeom prst="rect">
            <a:avLst/>
          </a:prstGeom>
          <a:gradFill>
            <a:gsLst>
              <a:gs pos="0">
                <a:srgbClr val="000000">
                  <a:alpha val="70000"/>
                </a:srgbClr>
              </a:gs>
              <a:gs pos="99000">
                <a:schemeClr val="accent1">
                  <a:lumMod val="75000"/>
                  <a:alpha val="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Freeform: Shape 13">
            <a:extLst>
              <a:ext uri="{FF2B5EF4-FFF2-40B4-BE49-F238E27FC236}">
                <a16:creationId xmlns:a16="http://schemas.microsoft.com/office/drawing/2014/main" id="{B810725C-984E-4EC2-A5FA-A193878CB8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59729" y="-716753"/>
            <a:ext cx="4893880" cy="10255626"/>
          </a:xfrm>
          <a:custGeom>
            <a:avLst/>
            <a:gdLst>
              <a:gd name="connsiteX0" fmla="*/ 2065105 w 2065105"/>
              <a:gd name="connsiteY0" fmla="*/ 0 h 4139967"/>
              <a:gd name="connsiteX1" fmla="*/ 2065105 w 2065105"/>
              <a:gd name="connsiteY1" fmla="*/ 4139967 h 4139967"/>
              <a:gd name="connsiteX2" fmla="*/ 1858573 w 2065105"/>
              <a:gd name="connsiteY2" fmla="*/ 4129538 h 4139967"/>
              <a:gd name="connsiteX3" fmla="*/ 0 w 2065105"/>
              <a:gd name="connsiteY3" fmla="*/ 2069983 h 4139967"/>
              <a:gd name="connsiteX4" fmla="*/ 1858573 w 2065105"/>
              <a:gd name="connsiteY4" fmla="*/ 10428 h 4139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65105" h="4139967">
                <a:moveTo>
                  <a:pt x="2065105" y="0"/>
                </a:moveTo>
                <a:lnTo>
                  <a:pt x="2065105" y="4139967"/>
                </a:lnTo>
                <a:lnTo>
                  <a:pt x="1858573" y="4129538"/>
                </a:lnTo>
                <a:cubicBezTo>
                  <a:pt x="814640" y="4023521"/>
                  <a:pt x="0" y="3141887"/>
                  <a:pt x="0" y="2069983"/>
                </a:cubicBezTo>
                <a:cubicBezTo>
                  <a:pt x="0" y="998079"/>
                  <a:pt x="814640" y="116446"/>
                  <a:pt x="1858573" y="10428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chemeClr val="accent1">
                  <a:alpha val="23000"/>
                </a:schemeClr>
              </a:gs>
            </a:gsLst>
            <a:lin ang="7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2F351C-7C4B-8D02-6BD1-BB8B51EAFF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62199" y="3115264"/>
            <a:ext cx="7457441" cy="2863883"/>
          </a:xfrm>
        </p:spPr>
        <p:txBody>
          <a:bodyPr anchor="ctr">
            <a:normAutofit/>
          </a:bodyPr>
          <a:lstStyle/>
          <a:p>
            <a:r>
              <a:rPr lang="en-US" sz="4800">
                <a:solidFill>
                  <a:srgbClr val="FFFFFF"/>
                </a:solidFill>
              </a:rPr>
              <a:t>Which parts of the CDS are most valuable to you – what should we focus on next?</a:t>
            </a:r>
          </a:p>
        </p:txBody>
      </p:sp>
    </p:spTree>
    <p:extLst>
      <p:ext uri="{BB962C8B-B14F-4D97-AF65-F5344CB8AC3E}">
        <p14:creationId xmlns:p14="http://schemas.microsoft.com/office/powerpoint/2010/main" val="421072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461</Words>
  <Application>Microsoft Office PowerPoint</Application>
  <PresentationFormat>Widescreen</PresentationFormat>
  <Paragraphs>64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Office Theme</vt:lpstr>
      <vt:lpstr>Common Data Set Update &amp; Feedback</vt:lpstr>
      <vt:lpstr>Goals For Today</vt:lpstr>
      <vt:lpstr>Work to date…</vt:lpstr>
      <vt:lpstr>Next Steps</vt:lpstr>
      <vt:lpstr>DSV</vt:lpstr>
      <vt:lpstr>Warehouse Tables</vt:lpstr>
      <vt:lpstr>Tableau Visualizations</vt:lpstr>
      <vt:lpstr>How do we use or want to use this data?</vt:lpstr>
      <vt:lpstr>Which parts of the CDS are most valuable to you – what should we focus on next?</vt:lpstr>
      <vt:lpstr>CDS Items to Consider</vt:lpstr>
      <vt:lpstr>Thoughts on visualizations &amp; analysis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Mikel, Sally Suzanne</dc:creator>
  <cp:lastModifiedBy>Mikel, Sally Suzanne</cp:lastModifiedBy>
  <cp:revision>9</cp:revision>
  <dcterms:created xsi:type="dcterms:W3CDTF">2026-04-28T19:55:14Z</dcterms:created>
  <dcterms:modified xsi:type="dcterms:W3CDTF">2026-04-29T15:31:10Z</dcterms:modified>
</cp:coreProperties>
</file>